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8288000" cy="10287000"/>
  <p:notesSz cx="6858000" cy="9144000"/>
  <p:embeddedFontLst>
    <p:embeddedFont>
      <p:font typeface="Klein Bold" charset="1" panose="02000503060000020004"/>
      <p:regular r:id="rId21"/>
    </p:embeddedFont>
    <p:embeddedFont>
      <p:font typeface="Klein" charset="1" panose="02000503060000020004"/>
      <p:regular r:id="rId22"/>
    </p:embeddedFont>
    <p:embeddedFont>
      <p:font typeface="Roboto" charset="1" panose="02000000000000000000"/>
      <p:regular r:id="rId23"/>
    </p:embeddedFont>
    <p:embeddedFont>
      <p:font typeface="League Spartan" charset="1" panose="00000800000000000000"/>
      <p:regular r:id="rId24"/>
    </p:embeddedFont>
    <p:embeddedFont>
      <p:font typeface="Bricolage Grotesque" charset="1" panose="020B0605040402000204"/>
      <p:regular r:id="rId25"/>
    </p:embeddedFont>
    <p:embeddedFont>
      <p:font typeface="Canva Sans Bold" charset="1" panose="020B0803030501040103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2.png" Type="http://schemas.openxmlformats.org/officeDocument/2006/relationships/image"/><Relationship Id="rId11" Target="../media/image23.svg" Type="http://schemas.openxmlformats.org/officeDocument/2006/relationships/image"/><Relationship Id="rId12" Target="../media/image24.png" Type="http://schemas.openxmlformats.org/officeDocument/2006/relationships/image"/><Relationship Id="rId13" Target="../media/image25.svg" Type="http://schemas.openxmlformats.org/officeDocument/2006/relationships/image"/><Relationship Id="rId14" Target="../media/image14.png" Type="http://schemas.openxmlformats.org/officeDocument/2006/relationships/image"/><Relationship Id="rId15" Target="../media/image15.svg" Type="http://schemas.openxmlformats.org/officeDocument/2006/relationships/image"/><Relationship Id="rId16" Target="../media/image4.png" Type="http://schemas.openxmlformats.org/officeDocument/2006/relationships/image"/><Relationship Id="rId2" Target="../media/image16.png" Type="http://schemas.openxmlformats.org/officeDocument/2006/relationships/image"/><Relationship Id="rId3" Target="../media/image17.svg" Type="http://schemas.openxmlformats.org/officeDocument/2006/relationships/image"/><Relationship Id="rId4" Target="../media/image18.png" Type="http://schemas.openxmlformats.org/officeDocument/2006/relationships/image"/><Relationship Id="rId5" Target="../media/image19.svg" Type="http://schemas.openxmlformats.org/officeDocument/2006/relationships/image"/><Relationship Id="rId6" Target="../media/image8.png" Type="http://schemas.openxmlformats.org/officeDocument/2006/relationships/image"/><Relationship Id="rId7" Target="../media/image9.svg" Type="http://schemas.openxmlformats.org/officeDocument/2006/relationships/image"/><Relationship Id="rId8" Target="../media/image20.png" Type="http://schemas.openxmlformats.org/officeDocument/2006/relationships/image"/><Relationship Id="rId9" Target="../media/image21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Relationship Id="rId3" Target="../media/image27.svg" Type="http://schemas.openxmlformats.org/officeDocument/2006/relationships/image"/><Relationship Id="rId4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Relationship Id="rId3" Target="../media/image29.sv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Relationship Id="rId6" Target="../media/image30.png" Type="http://schemas.openxmlformats.org/officeDocument/2006/relationships/image"/><Relationship Id="rId7" Target="../media/image31.svg" Type="http://schemas.openxmlformats.org/officeDocument/2006/relationships/image"/><Relationship Id="rId8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.pn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2" Target="../media/image32.png" Type="http://schemas.openxmlformats.org/officeDocument/2006/relationships/image"/><Relationship Id="rId3" Target="../media/image33.svg" Type="http://schemas.openxmlformats.org/officeDocument/2006/relationships/image"/><Relationship Id="rId4" Target="../media/image34.png" Type="http://schemas.openxmlformats.org/officeDocument/2006/relationships/image"/><Relationship Id="rId5" Target="../media/image35.svg" Type="http://schemas.openxmlformats.org/officeDocument/2006/relationships/image"/><Relationship Id="rId6" Target="../media/image36.png" Type="http://schemas.openxmlformats.org/officeDocument/2006/relationships/image"/><Relationship Id="rId7" Target="../media/image37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8.svg" Type="http://schemas.openxmlformats.org/officeDocument/2006/relationships/image"/><Relationship Id="rId11" Target="../media/image22.png" Type="http://schemas.openxmlformats.org/officeDocument/2006/relationships/image"/><Relationship Id="rId12" Target="../media/image23.svg" Type="http://schemas.openxmlformats.org/officeDocument/2006/relationships/image"/><Relationship Id="rId13" Target="../media/image18.png" Type="http://schemas.openxmlformats.org/officeDocument/2006/relationships/image"/><Relationship Id="rId14" Target="../media/image19.svg" Type="http://schemas.openxmlformats.org/officeDocument/2006/relationships/image"/><Relationship Id="rId15" Target="../media/image4.png" Type="http://schemas.openxmlformats.org/officeDocument/2006/relationships/image"/><Relationship Id="rId2" Target="../media/image40.png" Type="http://schemas.openxmlformats.org/officeDocument/2006/relationships/image"/><Relationship Id="rId3" Target="../media/image41.png" Type="http://schemas.openxmlformats.org/officeDocument/2006/relationships/image"/><Relationship Id="rId4" Target="../media/image42.svg" Type="http://schemas.openxmlformats.org/officeDocument/2006/relationships/image"/><Relationship Id="rId5" Target="../media/image43.png" Type="http://schemas.openxmlformats.org/officeDocument/2006/relationships/image"/><Relationship Id="rId6" Target="../media/image44.png" Type="http://schemas.openxmlformats.org/officeDocument/2006/relationships/image"/><Relationship Id="rId7" Target="../media/image45.svg" Type="http://schemas.openxmlformats.org/officeDocument/2006/relationships/image"/><Relationship Id="rId8" Target="../media/image46.png" Type="http://schemas.openxmlformats.org/officeDocument/2006/relationships/image"/><Relationship Id="rId9" Target="../media/image47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2.svg" Type="http://schemas.openxmlformats.org/officeDocument/2006/relationships/image"/><Relationship Id="rId2" Target="../media/image49.png" Type="http://schemas.openxmlformats.org/officeDocument/2006/relationships/image"/><Relationship Id="rId3" Target="../media/image50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4.png" Type="http://schemas.openxmlformats.org/officeDocument/2006/relationships/image"/><Relationship Id="rId7" Target="../media/image20.png" Type="http://schemas.openxmlformats.org/officeDocument/2006/relationships/image"/><Relationship Id="rId8" Target="../media/image21.svg" Type="http://schemas.openxmlformats.org/officeDocument/2006/relationships/image"/><Relationship Id="rId9" Target="../media/image5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2.svg" Type="http://schemas.openxmlformats.org/officeDocument/2006/relationships/image"/><Relationship Id="rId2" Target="../media/image49.png" Type="http://schemas.openxmlformats.org/officeDocument/2006/relationships/image"/><Relationship Id="rId3" Target="../media/image50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4.png" Type="http://schemas.openxmlformats.org/officeDocument/2006/relationships/image"/><Relationship Id="rId7" Target="../media/image20.png" Type="http://schemas.openxmlformats.org/officeDocument/2006/relationships/image"/><Relationship Id="rId8" Target="../media/image21.svg" Type="http://schemas.openxmlformats.org/officeDocument/2006/relationships/image"/><Relationship Id="rId9" Target="../media/image51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3.png" Type="http://schemas.openxmlformats.org/officeDocument/2006/relationships/image"/><Relationship Id="rId3" Target="../media/image54.svg" Type="http://schemas.openxmlformats.org/officeDocument/2006/relationships/image"/><Relationship Id="rId4" Target="../media/image4.png" Type="http://schemas.openxmlformats.org/officeDocument/2006/relationships/image"/><Relationship Id="rId5" Target="../media/image55.png" Type="http://schemas.openxmlformats.org/officeDocument/2006/relationships/image"/><Relationship Id="rId6" Target="../media/image56.svg" Type="http://schemas.openxmlformats.org/officeDocument/2006/relationships/image"/><Relationship Id="rId7" Target="../media/image5.png" Type="http://schemas.openxmlformats.org/officeDocument/2006/relationships/image"/><Relationship Id="rId8" Target="../media/image51.png" Type="http://schemas.openxmlformats.org/officeDocument/2006/relationships/image"/><Relationship Id="rId9" Target="../media/image52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Relationship Id="rId3" Target="../media/image31.svg" Type="http://schemas.openxmlformats.org/officeDocument/2006/relationships/image"/><Relationship Id="rId4" Target="../media/image5.png" Type="http://schemas.openxmlformats.org/officeDocument/2006/relationships/image"/><Relationship Id="rId5" Target="../media/image4.png" Type="http://schemas.openxmlformats.org/officeDocument/2006/relationships/image"/><Relationship Id="rId6" Target="../media/image51.png" Type="http://schemas.openxmlformats.org/officeDocument/2006/relationships/image"/><Relationship Id="rId7" Target="../media/image52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Relationship Id="rId3" Target="../media/image31.svg" Type="http://schemas.openxmlformats.org/officeDocument/2006/relationships/image"/><Relationship Id="rId4" Target="../media/image5.png" Type="http://schemas.openxmlformats.org/officeDocument/2006/relationships/image"/><Relationship Id="rId5" Target="../media/image4.png" Type="http://schemas.openxmlformats.org/officeDocument/2006/relationships/image"/><Relationship Id="rId6" Target="../media/image57.png" Type="http://schemas.openxmlformats.org/officeDocument/2006/relationships/image"/><Relationship Id="rId7" Target="../media/image58.svg" Type="http://schemas.openxmlformats.org/officeDocument/2006/relationships/image"/><Relationship Id="rId8" Target="../media/image59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Relationship Id="rId3" Target="../media/image31.svg" Type="http://schemas.openxmlformats.org/officeDocument/2006/relationships/image"/><Relationship Id="rId4" Target="../media/image5.png" Type="http://schemas.openxmlformats.org/officeDocument/2006/relationships/image"/><Relationship Id="rId5" Target="../media/image4.png" Type="http://schemas.openxmlformats.org/officeDocument/2006/relationships/image"/><Relationship Id="rId6" Target="../media/image57.png" Type="http://schemas.openxmlformats.org/officeDocument/2006/relationships/image"/><Relationship Id="rId7" Target="../media/image58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Relationship Id="rId3" Target="../media/image31.svg" Type="http://schemas.openxmlformats.org/officeDocument/2006/relationships/image"/><Relationship Id="rId4" Target="../media/image4.png" Type="http://schemas.openxmlformats.org/officeDocument/2006/relationships/image"/><Relationship Id="rId5" Target="../media/image57.png" Type="http://schemas.openxmlformats.org/officeDocument/2006/relationships/image"/><Relationship Id="rId6" Target="../media/image58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6.png" Type="http://schemas.openxmlformats.org/officeDocument/2006/relationships/image"/><Relationship Id="rId11" Target="../media/image67.svg" Type="http://schemas.openxmlformats.org/officeDocument/2006/relationships/image"/><Relationship Id="rId12" Target="../media/image68.png" Type="http://schemas.openxmlformats.org/officeDocument/2006/relationships/image"/><Relationship Id="rId13" Target="../media/image69.svg" Type="http://schemas.openxmlformats.org/officeDocument/2006/relationships/image"/><Relationship Id="rId14" Target="../media/image70.png" Type="http://schemas.openxmlformats.org/officeDocument/2006/relationships/image"/><Relationship Id="rId15" Target="../media/image71.svg" Type="http://schemas.openxmlformats.org/officeDocument/2006/relationships/image"/><Relationship Id="rId16" Target="../media/image72.png" Type="http://schemas.openxmlformats.org/officeDocument/2006/relationships/image"/><Relationship Id="rId17" Target="../media/image73.svg" Type="http://schemas.openxmlformats.org/officeDocument/2006/relationships/image"/><Relationship Id="rId18" Target="../media/image4.png" Type="http://schemas.openxmlformats.org/officeDocument/2006/relationships/image"/><Relationship Id="rId2" Target="../media/image26.png" Type="http://schemas.openxmlformats.org/officeDocument/2006/relationships/image"/><Relationship Id="rId3" Target="../media/image27.svg" Type="http://schemas.openxmlformats.org/officeDocument/2006/relationships/image"/><Relationship Id="rId4" Target="../media/image60.png" Type="http://schemas.openxmlformats.org/officeDocument/2006/relationships/image"/><Relationship Id="rId5" Target="../media/image61.svg" Type="http://schemas.openxmlformats.org/officeDocument/2006/relationships/image"/><Relationship Id="rId6" Target="../media/image62.png" Type="http://schemas.openxmlformats.org/officeDocument/2006/relationships/image"/><Relationship Id="rId7" Target="../media/image63.svg" Type="http://schemas.openxmlformats.org/officeDocument/2006/relationships/image"/><Relationship Id="rId8" Target="../media/image64.png" Type="http://schemas.openxmlformats.org/officeDocument/2006/relationships/image"/><Relationship Id="rId9" Target="../media/image65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141368" y="1203894"/>
            <a:ext cx="13244483" cy="3939606"/>
            <a:chOff x="0" y="0"/>
            <a:chExt cx="17659311" cy="5252808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-85725"/>
              <a:ext cx="17659311" cy="176125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0791"/>
                </a:lnSpc>
              </a:pPr>
              <a:r>
                <a:rPr lang="en-US" b="true" sz="8301" spc="-83">
                  <a:solidFill>
                    <a:srgbClr val="176FC1"/>
                  </a:solidFill>
                  <a:latin typeface="Klein Bold"/>
                  <a:ea typeface="Klein Bold"/>
                  <a:cs typeface="Klein Bold"/>
                  <a:sym typeface="Klein Bold"/>
                </a:rPr>
                <a:t>Dlaczego </a:t>
              </a:r>
              <a:r>
                <a:rPr lang="en-US" b="true" sz="8301" spc="-83">
                  <a:solidFill>
                    <a:srgbClr val="FCCA12"/>
                  </a:solidFill>
                  <a:latin typeface="Klein Bold"/>
                  <a:ea typeface="Klein Bold"/>
                  <a:cs typeface="Klein Bold"/>
                  <a:sym typeface="Klein Bold"/>
                </a:rPr>
                <a:t>Aviva</a:t>
              </a:r>
              <a:r>
                <a:rPr lang="en-US" b="true" sz="8301" spc="-83">
                  <a:solidFill>
                    <a:srgbClr val="176FC1"/>
                  </a:solidFill>
                  <a:latin typeface="Klein Bold"/>
                  <a:ea typeface="Klein Bold"/>
                  <a:cs typeface="Klein Bold"/>
                  <a:sym typeface="Klein Bold"/>
                </a:rPr>
                <a:t> is huge?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4526090"/>
              <a:ext cx="17659311" cy="7267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544"/>
                </a:lnSpc>
              </a:pPr>
            </a:p>
          </p:txBody>
        </p:sp>
        <p:sp>
          <p:nvSpPr>
            <p:cNvPr name="AutoShape 6" id="6"/>
            <p:cNvSpPr/>
            <p:nvPr/>
          </p:nvSpPr>
          <p:spPr>
            <a:xfrm rot="0">
              <a:off x="0" y="3448478"/>
              <a:ext cx="1479101" cy="223120"/>
            </a:xfrm>
            <a:prstGeom prst="rect">
              <a:avLst/>
            </a:prstGeom>
            <a:solidFill>
              <a:srgbClr val="FCCA12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8700" y="1028700"/>
            <a:ext cx="1418660" cy="8229600"/>
            <a:chOff x="0" y="0"/>
            <a:chExt cx="1891546" cy="10972800"/>
          </a:xfrm>
        </p:grpSpPr>
        <p:grpSp>
          <p:nvGrpSpPr>
            <p:cNvPr name="Group 8" id="8"/>
            <p:cNvGrpSpPr>
              <a:grpSpLocks noChangeAspect="true"/>
            </p:cNvGrpSpPr>
            <p:nvPr/>
          </p:nvGrpSpPr>
          <p:grpSpPr>
            <a:xfrm rot="-10800000">
              <a:off x="0" y="6810940"/>
              <a:ext cx="1891546" cy="1891546"/>
              <a:chOff x="0" y="0"/>
              <a:chExt cx="1708150" cy="1708150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1706883" cy="1708150"/>
              </a:xfrm>
              <a:custGeom>
                <a:avLst/>
                <a:gdLst/>
                <a:ahLst/>
                <a:cxnLst/>
                <a:rect r="r" b="b" t="t" l="l"/>
                <a:pathLst>
                  <a:path h="1708150" w="1706883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00BF63"/>
              </a:solidFill>
            </p:spPr>
          </p:sp>
        </p:grpSp>
        <p:sp>
          <p:nvSpPr>
            <p:cNvPr name="Freeform 10" id="10"/>
            <p:cNvSpPr/>
            <p:nvPr/>
          </p:nvSpPr>
          <p:spPr>
            <a:xfrm flipH="false" flipV="false" rot="-10800000">
              <a:off x="0" y="9081254"/>
              <a:ext cx="1891546" cy="1891546"/>
            </a:xfrm>
            <a:custGeom>
              <a:avLst/>
              <a:gdLst/>
              <a:ahLst/>
              <a:cxnLst/>
              <a:rect r="r" b="b" t="t" l="l"/>
              <a:pathLst>
                <a:path h="1891546" w="1891546">
                  <a:moveTo>
                    <a:pt x="0" y="0"/>
                  </a:moveTo>
                  <a:lnTo>
                    <a:pt x="1891546" y="0"/>
                  </a:lnTo>
                  <a:lnTo>
                    <a:pt x="1891546" y="1891546"/>
                  </a:lnTo>
                  <a:lnTo>
                    <a:pt x="0" y="18915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11" id="11"/>
            <p:cNvGrpSpPr>
              <a:grpSpLocks noChangeAspect="true"/>
            </p:cNvGrpSpPr>
            <p:nvPr/>
          </p:nvGrpSpPr>
          <p:grpSpPr>
            <a:xfrm rot="-10800000">
              <a:off x="0" y="2270313"/>
              <a:ext cx="1891546" cy="1891546"/>
              <a:chOff x="0" y="0"/>
              <a:chExt cx="1708150" cy="170815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1706883" cy="1708150"/>
              </a:xfrm>
              <a:custGeom>
                <a:avLst/>
                <a:gdLst/>
                <a:ahLst/>
                <a:cxnLst/>
                <a:rect r="r" b="b" t="t" l="l"/>
                <a:pathLst>
                  <a:path h="1708150" w="1706883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E21814"/>
              </a:solidFill>
            </p:spPr>
          </p:sp>
        </p:grpSp>
        <p:sp>
          <p:nvSpPr>
            <p:cNvPr name="Freeform 13" id="13"/>
            <p:cNvSpPr/>
            <p:nvPr/>
          </p:nvSpPr>
          <p:spPr>
            <a:xfrm flipH="false" flipV="false" rot="-10800000">
              <a:off x="0" y="4540627"/>
              <a:ext cx="1891546" cy="1891546"/>
            </a:xfrm>
            <a:custGeom>
              <a:avLst/>
              <a:gdLst/>
              <a:ahLst/>
              <a:cxnLst/>
              <a:rect r="r" b="b" t="t" l="l"/>
              <a:pathLst>
                <a:path h="1891546" w="1891546">
                  <a:moveTo>
                    <a:pt x="0" y="0"/>
                  </a:moveTo>
                  <a:lnTo>
                    <a:pt x="1891546" y="0"/>
                  </a:lnTo>
                  <a:lnTo>
                    <a:pt x="1891546" y="1891546"/>
                  </a:lnTo>
                  <a:lnTo>
                    <a:pt x="0" y="18915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10800000">
              <a:off x="0" y="0"/>
              <a:ext cx="1891546" cy="1891546"/>
            </a:xfrm>
            <a:custGeom>
              <a:avLst/>
              <a:gdLst/>
              <a:ahLst/>
              <a:cxnLst/>
              <a:rect r="r" b="b" t="t" l="l"/>
              <a:pathLst>
                <a:path h="1891546" w="1891546">
                  <a:moveTo>
                    <a:pt x="0" y="0"/>
                  </a:moveTo>
                  <a:lnTo>
                    <a:pt x="1891546" y="0"/>
                  </a:lnTo>
                  <a:lnTo>
                    <a:pt x="1891546" y="1891546"/>
                  </a:lnTo>
                  <a:lnTo>
                    <a:pt x="0" y="18915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0" y="-15727"/>
            <a:ext cx="13167689" cy="3104504"/>
          </a:xfrm>
          <a:custGeom>
            <a:avLst/>
            <a:gdLst/>
            <a:ahLst/>
            <a:cxnLst/>
            <a:rect r="r" b="b" t="t" l="l"/>
            <a:pathLst>
              <a:path h="3104504" w="13167689">
                <a:moveTo>
                  <a:pt x="0" y="0"/>
                </a:moveTo>
                <a:lnTo>
                  <a:pt x="13167689" y="0"/>
                </a:lnTo>
                <a:lnTo>
                  <a:pt x="13167689" y="3104504"/>
                </a:lnTo>
                <a:lnTo>
                  <a:pt x="0" y="31045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72" r="0" b="-156966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6678396" y="3284162"/>
            <a:ext cx="5328982" cy="3836867"/>
          </a:xfrm>
          <a:custGeom>
            <a:avLst/>
            <a:gdLst/>
            <a:ahLst/>
            <a:cxnLst/>
            <a:rect r="r" b="b" t="t" l="l"/>
            <a:pathLst>
              <a:path h="3836867" w="5328982">
                <a:moveTo>
                  <a:pt x="0" y="0"/>
                </a:moveTo>
                <a:lnTo>
                  <a:pt x="5328982" y="0"/>
                </a:lnTo>
                <a:lnTo>
                  <a:pt x="5328982" y="3836867"/>
                </a:lnTo>
                <a:lnTo>
                  <a:pt x="0" y="383686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2802107" y="8545370"/>
            <a:ext cx="1337181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171242"/>
                </a:solidFill>
                <a:latin typeface="Klein"/>
                <a:ea typeface="Klein"/>
                <a:cs typeface="Klein"/>
                <a:sym typeface="Klein"/>
              </a:rPr>
              <a:t>Date</a:t>
            </a:r>
          </a:p>
        </p:txBody>
      </p:sp>
      <p:sp>
        <p:nvSpPr>
          <p:cNvPr name="Freeform 18" id="18"/>
          <p:cNvSpPr/>
          <p:nvPr/>
        </p:nvSpPr>
        <p:spPr>
          <a:xfrm flipH="true" flipV="true" rot="0">
            <a:off x="5120311" y="7182496"/>
            <a:ext cx="13167689" cy="3104504"/>
          </a:xfrm>
          <a:custGeom>
            <a:avLst/>
            <a:gdLst/>
            <a:ahLst/>
            <a:cxnLst/>
            <a:rect r="r" b="b" t="t" l="l"/>
            <a:pathLst>
              <a:path h="3104504" w="13167689">
                <a:moveTo>
                  <a:pt x="13167689" y="3104504"/>
                </a:moveTo>
                <a:lnTo>
                  <a:pt x="0" y="3104504"/>
                </a:lnTo>
                <a:lnTo>
                  <a:pt x="0" y="0"/>
                </a:lnTo>
                <a:lnTo>
                  <a:pt x="13167689" y="0"/>
                </a:lnTo>
                <a:lnTo>
                  <a:pt x="13167689" y="3104504"/>
                </a:lnTo>
                <a:close/>
              </a:path>
            </a:pathLst>
          </a:custGeom>
          <a:blipFill>
            <a:blip r:embed="rId5"/>
            <a:stretch>
              <a:fillRect l="0" t="-172" r="0" b="-156966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3916900" y="8556290"/>
            <a:ext cx="3895968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171242"/>
                </a:solidFill>
                <a:latin typeface="Klein"/>
                <a:ea typeface="Klein"/>
                <a:cs typeface="Klein"/>
                <a:sym typeface="Klein"/>
              </a:rPr>
              <a:t>30/09/2025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5543496" y="9052775"/>
            <a:ext cx="4293926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171242"/>
                </a:solidFill>
                <a:latin typeface="Klein"/>
                <a:ea typeface="Klein"/>
                <a:cs typeface="Klein"/>
                <a:sym typeface="Klein"/>
              </a:rPr>
              <a:t>Jakub A. Madejewski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802107" y="9052775"/>
            <a:ext cx="2741389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171242"/>
                </a:solidFill>
                <a:latin typeface="Klein"/>
                <a:ea typeface="Klein"/>
                <a:cs typeface="Klein"/>
                <a:sym typeface="Klein"/>
              </a:rPr>
              <a:t>Presented by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3775255" y="8545370"/>
            <a:ext cx="141646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171242"/>
                </a:solidFill>
                <a:latin typeface="Klein"/>
                <a:ea typeface="Klein"/>
                <a:cs typeface="Klein"/>
                <a:sym typeface="Klein"/>
              </a:rPr>
              <a:t>: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5401850" y="9052775"/>
            <a:ext cx="141646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171242"/>
                </a:solidFill>
                <a:latin typeface="Klein"/>
                <a:ea typeface="Klein"/>
                <a:cs typeface="Klein"/>
                <a:sym typeface="Klein"/>
              </a:rPr>
              <a:t>:</a:t>
            </a:r>
          </a:p>
        </p:txBody>
      </p:sp>
      <p:sp>
        <p:nvSpPr>
          <p:cNvPr name="Freeform 24" id="24"/>
          <p:cNvSpPr/>
          <p:nvPr/>
        </p:nvSpPr>
        <p:spPr>
          <a:xfrm flipH="false" flipV="false" rot="0">
            <a:off x="16028902" y="2671494"/>
            <a:ext cx="3434641" cy="3478117"/>
          </a:xfrm>
          <a:custGeom>
            <a:avLst/>
            <a:gdLst/>
            <a:ahLst/>
            <a:cxnLst/>
            <a:rect r="r" b="b" t="t" l="l"/>
            <a:pathLst>
              <a:path h="3478117" w="3434641">
                <a:moveTo>
                  <a:pt x="0" y="0"/>
                </a:moveTo>
                <a:lnTo>
                  <a:pt x="3434641" y="0"/>
                </a:lnTo>
                <a:lnTo>
                  <a:pt x="3434641" y="3478117"/>
                </a:lnTo>
                <a:lnTo>
                  <a:pt x="0" y="34781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true" flipV="false" rot="5400000">
            <a:off x="4180126" y="7051273"/>
            <a:ext cx="2188141" cy="139512"/>
          </a:xfrm>
          <a:custGeom>
            <a:avLst/>
            <a:gdLst/>
            <a:ahLst/>
            <a:cxnLst/>
            <a:rect r="r" b="b" t="t" l="l"/>
            <a:pathLst>
              <a:path h="139512" w="2188141">
                <a:moveTo>
                  <a:pt x="2188141" y="0"/>
                </a:moveTo>
                <a:lnTo>
                  <a:pt x="0" y="0"/>
                </a:lnTo>
                <a:lnTo>
                  <a:pt x="0" y="139512"/>
                </a:lnTo>
                <a:lnTo>
                  <a:pt x="2188141" y="139512"/>
                </a:lnTo>
                <a:lnTo>
                  <a:pt x="2188141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49752" t="0" r="0" b="-654537"/>
            </a:stretch>
          </a:blipFill>
        </p:spPr>
      </p:sp>
      <p:sp>
        <p:nvSpPr>
          <p:cNvPr name="Freeform 26" id="26"/>
          <p:cNvSpPr/>
          <p:nvPr/>
        </p:nvSpPr>
        <p:spPr>
          <a:xfrm flipH="true" flipV="false" rot="5400000">
            <a:off x="14279612" y="7051273"/>
            <a:ext cx="2188141" cy="139512"/>
          </a:xfrm>
          <a:custGeom>
            <a:avLst/>
            <a:gdLst/>
            <a:ahLst/>
            <a:cxnLst/>
            <a:rect r="r" b="b" t="t" l="l"/>
            <a:pathLst>
              <a:path h="139512" w="2188141">
                <a:moveTo>
                  <a:pt x="2188141" y="0"/>
                </a:moveTo>
                <a:lnTo>
                  <a:pt x="0" y="0"/>
                </a:lnTo>
                <a:lnTo>
                  <a:pt x="0" y="139512"/>
                </a:lnTo>
                <a:lnTo>
                  <a:pt x="2188141" y="139512"/>
                </a:lnTo>
                <a:lnTo>
                  <a:pt x="2188141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49752" t="0" r="0" b="-654537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6028902" y="-426071"/>
            <a:ext cx="2335265" cy="2057952"/>
          </a:xfrm>
          <a:custGeom>
            <a:avLst/>
            <a:gdLst/>
            <a:ahLst/>
            <a:cxnLst/>
            <a:rect r="r" b="b" t="t" l="l"/>
            <a:pathLst>
              <a:path h="2057952" w="2335265">
                <a:moveTo>
                  <a:pt x="0" y="0"/>
                </a:moveTo>
                <a:lnTo>
                  <a:pt x="2335265" y="0"/>
                </a:lnTo>
                <a:lnTo>
                  <a:pt x="2335265" y="2057952"/>
                </a:lnTo>
                <a:lnTo>
                  <a:pt x="0" y="205795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-1006264" y="5611572"/>
            <a:ext cx="1682539" cy="3478117"/>
          </a:xfrm>
          <a:custGeom>
            <a:avLst/>
            <a:gdLst/>
            <a:ahLst/>
            <a:cxnLst/>
            <a:rect r="r" b="b" t="t" l="l"/>
            <a:pathLst>
              <a:path h="3478117" w="1682539">
                <a:moveTo>
                  <a:pt x="0" y="0"/>
                </a:moveTo>
                <a:lnTo>
                  <a:pt x="1682539" y="0"/>
                </a:lnTo>
                <a:lnTo>
                  <a:pt x="1682539" y="3478118"/>
                </a:lnTo>
                <a:lnTo>
                  <a:pt x="0" y="347811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3470698" y="3352529"/>
            <a:ext cx="448152" cy="271692"/>
          </a:xfrm>
          <a:custGeom>
            <a:avLst/>
            <a:gdLst/>
            <a:ahLst/>
            <a:cxnLst/>
            <a:rect r="r" b="b" t="t" l="l"/>
            <a:pathLst>
              <a:path h="271692" w="448152">
                <a:moveTo>
                  <a:pt x="0" y="0"/>
                </a:moveTo>
                <a:lnTo>
                  <a:pt x="448152" y="0"/>
                </a:lnTo>
                <a:lnTo>
                  <a:pt x="448152" y="271692"/>
                </a:lnTo>
                <a:lnTo>
                  <a:pt x="0" y="27169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605718" y="2749912"/>
            <a:ext cx="3408651" cy="1234317"/>
            <a:chOff x="0" y="0"/>
            <a:chExt cx="3503685" cy="1268730"/>
          </a:xfrm>
        </p:grpSpPr>
        <p:sp>
          <p:nvSpPr>
            <p:cNvPr name="Freeform 3" id="3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0" y="0"/>
              <a:ext cx="3503685" cy="1268730"/>
            </a:xfrm>
            <a:custGeom>
              <a:avLst/>
              <a:gdLst/>
              <a:ahLst/>
              <a:cxnLst/>
              <a:rect r="r" b="b" t="t" l="l"/>
              <a:pathLst>
                <a:path h="1268730" w="3503685">
                  <a:moveTo>
                    <a:pt x="735330" y="0"/>
                  </a:moveTo>
                  <a:lnTo>
                    <a:pt x="0" y="1268730"/>
                  </a:lnTo>
                  <a:lnTo>
                    <a:pt x="3503685" y="1268730"/>
                  </a:lnTo>
                  <a:lnTo>
                    <a:pt x="2768355" y="0"/>
                  </a:lnTo>
                  <a:close/>
                </a:path>
              </a:pathLst>
            </a:custGeom>
            <a:solidFill>
              <a:srgbClr val="176FC1">
                <a:alpha val="40000"/>
              </a:srgbClr>
            </a:solidFill>
          </p:spPr>
        </p:sp>
      </p:grpSp>
      <p:sp>
        <p:nvSpPr>
          <p:cNvPr name="Freeform 4" id="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false" flipV="false" rot="0">
            <a:off x="11363080" y="1028563"/>
            <a:ext cx="1893928" cy="1638248"/>
          </a:xfrm>
          <a:custGeom>
            <a:avLst/>
            <a:gdLst/>
            <a:ahLst/>
            <a:cxnLst/>
            <a:rect r="r" b="b" t="t" l="l"/>
            <a:pathLst>
              <a:path h="1638248" w="1893928">
                <a:moveTo>
                  <a:pt x="0" y="0"/>
                </a:moveTo>
                <a:lnTo>
                  <a:pt x="1893928" y="0"/>
                </a:lnTo>
                <a:lnTo>
                  <a:pt x="1893928" y="1638248"/>
                </a:lnTo>
                <a:lnTo>
                  <a:pt x="0" y="16382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9855078" y="4067331"/>
            <a:ext cx="4909931" cy="1234317"/>
            <a:chOff x="0" y="0"/>
            <a:chExt cx="5046821" cy="126873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046821" cy="1268730"/>
            </a:xfrm>
            <a:custGeom>
              <a:avLst/>
              <a:gdLst/>
              <a:ahLst/>
              <a:cxnLst/>
              <a:rect r="r" b="b" t="t" l="l"/>
              <a:pathLst>
                <a:path h="1268730" w="5046821">
                  <a:moveTo>
                    <a:pt x="735330" y="0"/>
                  </a:moveTo>
                  <a:lnTo>
                    <a:pt x="0" y="1268730"/>
                  </a:lnTo>
                  <a:lnTo>
                    <a:pt x="5046821" y="1268730"/>
                  </a:lnTo>
                  <a:lnTo>
                    <a:pt x="4311491" y="0"/>
                  </a:lnTo>
                  <a:close/>
                </a:path>
              </a:pathLst>
            </a:custGeom>
            <a:solidFill>
              <a:srgbClr val="FCCA12">
                <a:alpha val="54902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8304604" y="6702167"/>
            <a:ext cx="8010879" cy="1234317"/>
            <a:chOff x="0" y="0"/>
            <a:chExt cx="8234224" cy="126873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234224" cy="1268730"/>
            </a:xfrm>
            <a:custGeom>
              <a:avLst/>
              <a:gdLst/>
              <a:ahLst/>
              <a:cxnLst/>
              <a:rect r="r" b="b" t="t" l="l"/>
              <a:pathLst>
                <a:path h="1268730" w="8234224">
                  <a:moveTo>
                    <a:pt x="735330" y="0"/>
                  </a:moveTo>
                  <a:lnTo>
                    <a:pt x="0" y="1268730"/>
                  </a:lnTo>
                  <a:lnTo>
                    <a:pt x="8234224" y="1268730"/>
                  </a:lnTo>
                  <a:lnTo>
                    <a:pt x="7498894" y="0"/>
                  </a:lnTo>
                  <a:close/>
                </a:path>
              </a:pathLst>
            </a:custGeom>
            <a:solidFill>
              <a:srgbClr val="FCCA12">
                <a:alpha val="84706"/>
              </a:srgbClr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7537471" y="8019585"/>
            <a:ext cx="9545145" cy="1238578"/>
            <a:chOff x="0" y="0"/>
            <a:chExt cx="9777512" cy="126873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9777512" cy="1268730"/>
            </a:xfrm>
            <a:custGeom>
              <a:avLst/>
              <a:gdLst/>
              <a:ahLst/>
              <a:cxnLst/>
              <a:rect r="r" b="b" t="t" l="l"/>
              <a:pathLst>
                <a:path h="1268730" w="9777512">
                  <a:moveTo>
                    <a:pt x="735330" y="0"/>
                  </a:moveTo>
                  <a:lnTo>
                    <a:pt x="0" y="1268730"/>
                  </a:lnTo>
                  <a:lnTo>
                    <a:pt x="9777512" y="1268730"/>
                  </a:lnTo>
                  <a:lnTo>
                    <a:pt x="9042182" y="0"/>
                  </a:lnTo>
                  <a:close/>
                </a:path>
              </a:pathLst>
            </a:custGeom>
            <a:solidFill>
              <a:srgbClr val="59C247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9065608" y="5384749"/>
            <a:ext cx="6488871" cy="1234317"/>
            <a:chOff x="0" y="0"/>
            <a:chExt cx="6669782" cy="126873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669782" cy="1268730"/>
            </a:xfrm>
            <a:custGeom>
              <a:avLst/>
              <a:gdLst/>
              <a:ahLst/>
              <a:cxnLst/>
              <a:rect r="r" b="b" t="t" l="l"/>
              <a:pathLst>
                <a:path h="1268730" w="6669782">
                  <a:moveTo>
                    <a:pt x="735330" y="0"/>
                  </a:moveTo>
                  <a:lnTo>
                    <a:pt x="0" y="1268730"/>
                  </a:lnTo>
                  <a:lnTo>
                    <a:pt x="6669782" y="1268730"/>
                  </a:lnTo>
                  <a:lnTo>
                    <a:pt x="5934452" y="0"/>
                  </a:lnTo>
                  <a:close/>
                </a:path>
              </a:pathLst>
            </a:custGeom>
            <a:solidFill>
              <a:srgbClr val="176FC1">
                <a:alpha val="69804"/>
              </a:srgbClr>
            </a:solid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11961372" y="1647399"/>
            <a:ext cx="820296" cy="8564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27"/>
              </a:lnSpc>
            </a:pPr>
            <a:r>
              <a:rPr lang="en-US" sz="2413">
                <a:solidFill>
                  <a:srgbClr val="014F8E"/>
                </a:solidFill>
                <a:latin typeface="Roboto"/>
                <a:ea typeface="Roboto"/>
                <a:cs typeface="Roboto"/>
                <a:sym typeface="Roboto"/>
              </a:rPr>
              <a:t>DIGI</a:t>
            </a:r>
          </a:p>
          <a:p>
            <a:pPr algn="ctr" marL="0" indent="0" lvl="0">
              <a:lnSpc>
                <a:spcPts val="3427"/>
              </a:lnSpc>
              <a:spcBef>
                <a:spcPct val="0"/>
              </a:spcBef>
            </a:pPr>
            <a:r>
              <a:rPr lang="en-US" sz="2413">
                <a:solidFill>
                  <a:srgbClr val="014F8E"/>
                </a:solidFill>
                <a:latin typeface="Roboto"/>
                <a:ea typeface="Roboto"/>
                <a:cs typeface="Roboto"/>
                <a:sym typeface="Roboto"/>
              </a:rPr>
              <a:t>CARE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294023" y="3123824"/>
            <a:ext cx="2032040" cy="4303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427"/>
              </a:lnSpc>
              <a:spcBef>
                <a:spcPct val="0"/>
              </a:spcBef>
            </a:pPr>
            <a:r>
              <a:rPr lang="en-US" sz="2413">
                <a:solidFill>
                  <a:srgbClr val="014F8E"/>
                </a:solidFill>
                <a:latin typeface="Roboto"/>
                <a:ea typeface="Roboto"/>
                <a:cs typeface="Roboto"/>
                <a:sym typeface="Roboto"/>
              </a:rPr>
              <a:t>Renewal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605718" y="4441242"/>
            <a:ext cx="3408651" cy="4303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427"/>
              </a:lnSpc>
              <a:spcBef>
                <a:spcPct val="0"/>
              </a:spcBef>
            </a:pPr>
            <a:r>
              <a:rPr lang="en-US" sz="2413">
                <a:solidFill>
                  <a:srgbClr val="014F8E"/>
                </a:solidFill>
                <a:latin typeface="Roboto"/>
                <a:ea typeface="Roboto"/>
                <a:cs typeface="Roboto"/>
                <a:sym typeface="Roboto"/>
              </a:rPr>
              <a:t>Conversion Option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917413" y="5758661"/>
            <a:ext cx="4730554" cy="4303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427"/>
              </a:lnSpc>
              <a:spcBef>
                <a:spcPct val="0"/>
              </a:spcBef>
            </a:pPr>
            <a:r>
              <a:rPr lang="en-US" sz="2413">
                <a:solidFill>
                  <a:srgbClr val="014F8E"/>
                </a:solidFill>
                <a:latin typeface="Roboto"/>
                <a:ea typeface="Roboto"/>
                <a:cs typeface="Roboto"/>
                <a:sym typeface="Roboto"/>
              </a:rPr>
              <a:t>Fracture Cover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065608" y="7076079"/>
            <a:ext cx="6307509" cy="4303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427"/>
              </a:lnSpc>
              <a:spcBef>
                <a:spcPct val="0"/>
              </a:spcBef>
            </a:pPr>
            <a:r>
              <a:rPr lang="en-US" sz="2413">
                <a:solidFill>
                  <a:srgbClr val="014F8E"/>
                </a:solidFill>
                <a:latin typeface="Roboto"/>
                <a:ea typeface="Roboto"/>
                <a:cs typeface="Roboto"/>
                <a:sym typeface="Roboto"/>
              </a:rPr>
              <a:t>Extra Care Cover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340458" y="8395628"/>
            <a:ext cx="7757931" cy="4303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427"/>
              </a:lnSpc>
              <a:spcBef>
                <a:spcPct val="0"/>
              </a:spcBef>
            </a:pPr>
            <a:r>
              <a:rPr lang="en-US" sz="2413">
                <a:solidFill>
                  <a:srgbClr val="014F8E"/>
                </a:solidFill>
                <a:latin typeface="Roboto"/>
                <a:ea typeface="Roboto"/>
                <a:cs typeface="Roboto"/>
                <a:sym typeface="Roboto"/>
              </a:rPr>
              <a:t>Global Treatment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0" y="1599774"/>
            <a:ext cx="8679468" cy="4958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118"/>
              </a:lnSpc>
            </a:pPr>
            <a:r>
              <a:rPr lang="en-US" b="true" sz="10091" spc="-100">
                <a:solidFill>
                  <a:srgbClr val="E21814"/>
                </a:solidFill>
                <a:latin typeface="Klein Bold"/>
                <a:ea typeface="Klein Bold"/>
                <a:cs typeface="Klein Bold"/>
                <a:sym typeface="Klein Bold"/>
              </a:rPr>
              <a:t>6</a:t>
            </a:r>
            <a:r>
              <a:rPr lang="en-US" b="true" sz="10091" spc="-100">
                <a:solidFill>
                  <a:srgbClr val="014F8E"/>
                </a:solidFill>
                <a:latin typeface="Klein Bold"/>
                <a:ea typeface="Klein Bold"/>
                <a:cs typeface="Klein Bold"/>
                <a:sym typeface="Klein Bold"/>
              </a:rPr>
              <a:t> </a:t>
            </a:r>
          </a:p>
          <a:p>
            <a:pPr algn="ctr">
              <a:lnSpc>
                <a:spcPts val="13118"/>
              </a:lnSpc>
              <a:spcBef>
                <a:spcPct val="0"/>
              </a:spcBef>
            </a:pPr>
            <a:r>
              <a:rPr lang="en-US" b="true" sz="10091" spc="-100">
                <a:solidFill>
                  <a:srgbClr val="FCCA12"/>
                </a:solidFill>
                <a:latin typeface="Klein Bold"/>
                <a:ea typeface="Klein Bold"/>
                <a:cs typeface="Klein Bold"/>
                <a:sym typeface="Klein Bold"/>
              </a:rPr>
              <a:t>Key Facts</a:t>
            </a:r>
            <a:r>
              <a:rPr lang="en-US" b="true" sz="10091" spc="-100">
                <a:solidFill>
                  <a:srgbClr val="014F8E"/>
                </a:solidFill>
                <a:latin typeface="Klein Bold"/>
                <a:ea typeface="Klein Bold"/>
                <a:cs typeface="Klein Bold"/>
                <a:sym typeface="Klein Bold"/>
              </a:rPr>
              <a:t> </a:t>
            </a:r>
            <a:r>
              <a:rPr lang="en-US" b="true" sz="10091" spc="-100">
                <a:solidFill>
                  <a:srgbClr val="176FC1"/>
                </a:solidFill>
                <a:latin typeface="Klein Bold"/>
                <a:ea typeface="Klein Bold"/>
                <a:cs typeface="Klein Bold"/>
                <a:sym typeface="Klein Bold"/>
              </a:rPr>
              <a:t> Aviva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-1700518" y="-1346835"/>
            <a:ext cx="4063365" cy="4114800"/>
          </a:xfrm>
          <a:custGeom>
            <a:avLst/>
            <a:gdLst/>
            <a:ahLst/>
            <a:cxnLst/>
            <a:rect r="r" b="b" t="t" l="l"/>
            <a:pathLst>
              <a:path h="4114800" w="4063365">
                <a:moveTo>
                  <a:pt x="0" y="0"/>
                </a:moveTo>
                <a:lnTo>
                  <a:pt x="4063365" y="0"/>
                </a:lnTo>
                <a:lnTo>
                  <a:pt x="406336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5400000">
            <a:off x="2817166" y="7853959"/>
            <a:ext cx="2588689" cy="165051"/>
          </a:xfrm>
          <a:custGeom>
            <a:avLst/>
            <a:gdLst/>
            <a:ahLst/>
            <a:cxnLst/>
            <a:rect r="r" b="b" t="t" l="l"/>
            <a:pathLst>
              <a:path h="165051" w="2588689">
                <a:moveTo>
                  <a:pt x="2588689" y="0"/>
                </a:moveTo>
                <a:lnTo>
                  <a:pt x="0" y="0"/>
                </a:lnTo>
                <a:lnTo>
                  <a:pt x="0" y="165050"/>
                </a:lnTo>
                <a:lnTo>
                  <a:pt x="2588689" y="165050"/>
                </a:lnTo>
                <a:lnTo>
                  <a:pt x="2588689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9752" t="0" r="0" b="-654537"/>
            </a:stretch>
          </a:blipFill>
        </p:spPr>
      </p:sp>
      <p:sp>
        <p:nvSpPr>
          <p:cNvPr name="Freeform 22" id="22"/>
          <p:cNvSpPr/>
          <p:nvPr/>
        </p:nvSpPr>
        <p:spPr>
          <a:xfrm flipH="true" flipV="false" rot="5400000">
            <a:off x="16640437" y="4766030"/>
            <a:ext cx="2588689" cy="165051"/>
          </a:xfrm>
          <a:custGeom>
            <a:avLst/>
            <a:gdLst/>
            <a:ahLst/>
            <a:cxnLst/>
            <a:rect r="r" b="b" t="t" l="l"/>
            <a:pathLst>
              <a:path h="165051" w="2588689">
                <a:moveTo>
                  <a:pt x="2588689" y="0"/>
                </a:moveTo>
                <a:lnTo>
                  <a:pt x="0" y="0"/>
                </a:lnTo>
                <a:lnTo>
                  <a:pt x="0" y="165051"/>
                </a:lnTo>
                <a:lnTo>
                  <a:pt x="2588689" y="165051"/>
                </a:lnTo>
                <a:lnTo>
                  <a:pt x="2588689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9752" t="0" r="0" b="-654537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7440602" y="-572312"/>
            <a:ext cx="2827278" cy="2565755"/>
          </a:xfrm>
          <a:custGeom>
            <a:avLst/>
            <a:gdLst/>
            <a:ahLst/>
            <a:cxnLst/>
            <a:rect r="r" b="b" t="t" l="l"/>
            <a:pathLst>
              <a:path h="2565755" w="2827278">
                <a:moveTo>
                  <a:pt x="0" y="0"/>
                </a:moveTo>
                <a:lnTo>
                  <a:pt x="2827278" y="0"/>
                </a:lnTo>
                <a:lnTo>
                  <a:pt x="2827278" y="2565754"/>
                </a:lnTo>
                <a:lnTo>
                  <a:pt x="0" y="25657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1235975">
            <a:off x="-1096095" y="9271011"/>
            <a:ext cx="2192190" cy="1594818"/>
          </a:xfrm>
          <a:custGeom>
            <a:avLst/>
            <a:gdLst/>
            <a:ahLst/>
            <a:cxnLst/>
            <a:rect r="r" b="b" t="t" l="l"/>
            <a:pathLst>
              <a:path h="1594818" w="2192190">
                <a:moveTo>
                  <a:pt x="0" y="0"/>
                </a:moveTo>
                <a:lnTo>
                  <a:pt x="2192190" y="0"/>
                </a:lnTo>
                <a:lnTo>
                  <a:pt x="2192190" y="1594818"/>
                </a:lnTo>
                <a:lnTo>
                  <a:pt x="0" y="159481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6906628" y="-1217334"/>
            <a:ext cx="2762744" cy="2434668"/>
          </a:xfrm>
          <a:custGeom>
            <a:avLst/>
            <a:gdLst/>
            <a:ahLst/>
            <a:cxnLst/>
            <a:rect r="r" b="b" t="t" l="l"/>
            <a:pathLst>
              <a:path h="2434668" w="2762744">
                <a:moveTo>
                  <a:pt x="0" y="0"/>
                </a:moveTo>
                <a:lnTo>
                  <a:pt x="2762744" y="0"/>
                </a:lnTo>
                <a:lnTo>
                  <a:pt x="2762744" y="2434668"/>
                </a:lnTo>
                <a:lnTo>
                  <a:pt x="0" y="243466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728431" y="2619494"/>
            <a:ext cx="530188" cy="321426"/>
          </a:xfrm>
          <a:custGeom>
            <a:avLst/>
            <a:gdLst/>
            <a:ahLst/>
            <a:cxnLst/>
            <a:rect r="r" b="b" t="t" l="l"/>
            <a:pathLst>
              <a:path h="321426" w="530188">
                <a:moveTo>
                  <a:pt x="0" y="0"/>
                </a:moveTo>
                <a:lnTo>
                  <a:pt x="530188" y="0"/>
                </a:lnTo>
                <a:lnTo>
                  <a:pt x="530188" y="321426"/>
                </a:lnTo>
                <a:lnTo>
                  <a:pt x="0" y="32142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true" flipV="true" rot="0">
            <a:off x="6493288" y="6374609"/>
            <a:ext cx="11794712" cy="4003658"/>
          </a:xfrm>
          <a:custGeom>
            <a:avLst/>
            <a:gdLst/>
            <a:ahLst/>
            <a:cxnLst/>
            <a:rect r="r" b="b" t="t" l="l"/>
            <a:pathLst>
              <a:path h="4003658" w="11794712">
                <a:moveTo>
                  <a:pt x="11794712" y="4003658"/>
                </a:moveTo>
                <a:lnTo>
                  <a:pt x="0" y="4003658"/>
                </a:lnTo>
                <a:lnTo>
                  <a:pt x="0" y="0"/>
                </a:lnTo>
                <a:lnTo>
                  <a:pt x="11794712" y="0"/>
                </a:lnTo>
                <a:lnTo>
                  <a:pt x="11794712" y="4003658"/>
                </a:lnTo>
                <a:close/>
              </a:path>
            </a:pathLst>
          </a:custGeom>
          <a:blipFill>
            <a:blip r:embed="rId16"/>
            <a:stretch>
              <a:fillRect l="0" t="-172" r="-43974" b="-156966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76FC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-10800000">
            <a:off x="15840640" y="6136905"/>
            <a:ext cx="1418660" cy="1418660"/>
            <a:chOff x="0" y="0"/>
            <a:chExt cx="1708150" cy="17081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706883" cy="1708150"/>
            </a:xfrm>
            <a:custGeom>
              <a:avLst/>
              <a:gdLst/>
              <a:ahLst/>
              <a:cxnLst/>
              <a:rect r="r" b="b" t="t" l="l"/>
              <a:pathLst>
                <a:path h="1708150" w="1706883">
                  <a:moveTo>
                    <a:pt x="853440" y="1708150"/>
                  </a:moveTo>
                  <a:cubicBezTo>
                    <a:pt x="383540" y="1708150"/>
                    <a:pt x="0" y="1324610"/>
                    <a:pt x="0" y="853440"/>
                  </a:cubicBezTo>
                  <a:cubicBezTo>
                    <a:pt x="0" y="383540"/>
                    <a:pt x="383540" y="0"/>
                    <a:pt x="853440" y="0"/>
                  </a:cubicBezTo>
                  <a:cubicBezTo>
                    <a:pt x="1324610" y="0"/>
                    <a:pt x="1706880" y="383540"/>
                    <a:pt x="1706880" y="853440"/>
                  </a:cubicBezTo>
                  <a:cubicBezTo>
                    <a:pt x="1708150" y="1324610"/>
                    <a:pt x="1324610" y="1708150"/>
                    <a:pt x="853440" y="1708150"/>
                  </a:cubicBezTo>
                  <a:close/>
                  <a:moveTo>
                    <a:pt x="853440" y="469900"/>
                  </a:moveTo>
                  <a:cubicBezTo>
                    <a:pt x="642620" y="469900"/>
                    <a:pt x="469900" y="642620"/>
                    <a:pt x="469900" y="853440"/>
                  </a:cubicBezTo>
                  <a:cubicBezTo>
                    <a:pt x="469900" y="1064260"/>
                    <a:pt x="642620" y="1236980"/>
                    <a:pt x="853440" y="1236980"/>
                  </a:cubicBezTo>
                  <a:cubicBezTo>
                    <a:pt x="1064260" y="1236980"/>
                    <a:pt x="1236980" y="1064260"/>
                    <a:pt x="1236980" y="853440"/>
                  </a:cubicBezTo>
                  <a:cubicBezTo>
                    <a:pt x="1236980" y="642620"/>
                    <a:pt x="1065530" y="469900"/>
                    <a:pt x="853440" y="469900"/>
                  </a:cubicBezTo>
                  <a:close/>
                </a:path>
              </a:pathLst>
            </a:custGeom>
            <a:solidFill>
              <a:srgbClr val="FCCA12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-10800000">
            <a:off x="15840640" y="7839640"/>
            <a:ext cx="1418660" cy="1418660"/>
          </a:xfrm>
          <a:custGeom>
            <a:avLst/>
            <a:gdLst/>
            <a:ahLst/>
            <a:cxnLst/>
            <a:rect r="r" b="b" t="t" l="l"/>
            <a:pathLst>
              <a:path h="1418660" w="1418660">
                <a:moveTo>
                  <a:pt x="0" y="0"/>
                </a:moveTo>
                <a:lnTo>
                  <a:pt x="1418660" y="0"/>
                </a:lnTo>
                <a:lnTo>
                  <a:pt x="1418660" y="1418660"/>
                </a:lnTo>
                <a:lnTo>
                  <a:pt x="0" y="14186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-10800000">
            <a:off x="15840640" y="2731435"/>
            <a:ext cx="1418660" cy="1418660"/>
            <a:chOff x="0" y="0"/>
            <a:chExt cx="1708150" cy="170815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706883" cy="1708150"/>
            </a:xfrm>
            <a:custGeom>
              <a:avLst/>
              <a:gdLst/>
              <a:ahLst/>
              <a:cxnLst/>
              <a:rect r="r" b="b" t="t" l="l"/>
              <a:pathLst>
                <a:path h="1708150" w="1706883">
                  <a:moveTo>
                    <a:pt x="853440" y="1708150"/>
                  </a:moveTo>
                  <a:cubicBezTo>
                    <a:pt x="383540" y="1708150"/>
                    <a:pt x="0" y="1324610"/>
                    <a:pt x="0" y="853440"/>
                  </a:cubicBezTo>
                  <a:cubicBezTo>
                    <a:pt x="0" y="383540"/>
                    <a:pt x="383540" y="0"/>
                    <a:pt x="853440" y="0"/>
                  </a:cubicBezTo>
                  <a:cubicBezTo>
                    <a:pt x="1324610" y="0"/>
                    <a:pt x="1706880" y="383540"/>
                    <a:pt x="1706880" y="853440"/>
                  </a:cubicBezTo>
                  <a:cubicBezTo>
                    <a:pt x="1708150" y="1324610"/>
                    <a:pt x="1324610" y="1708150"/>
                    <a:pt x="853440" y="1708150"/>
                  </a:cubicBezTo>
                  <a:close/>
                  <a:moveTo>
                    <a:pt x="853440" y="469900"/>
                  </a:moveTo>
                  <a:cubicBezTo>
                    <a:pt x="642620" y="469900"/>
                    <a:pt x="469900" y="642620"/>
                    <a:pt x="469900" y="853440"/>
                  </a:cubicBezTo>
                  <a:cubicBezTo>
                    <a:pt x="469900" y="1064260"/>
                    <a:pt x="642620" y="1236980"/>
                    <a:pt x="853440" y="1236980"/>
                  </a:cubicBezTo>
                  <a:cubicBezTo>
                    <a:pt x="1064260" y="1236980"/>
                    <a:pt x="1236980" y="1064260"/>
                    <a:pt x="1236980" y="853440"/>
                  </a:cubicBezTo>
                  <a:cubicBezTo>
                    <a:pt x="1236980" y="642620"/>
                    <a:pt x="1065530" y="469900"/>
                    <a:pt x="853440" y="469900"/>
                  </a:cubicBezTo>
                  <a:close/>
                </a:path>
              </a:pathLst>
            </a:custGeom>
            <a:solidFill>
              <a:srgbClr val="FCCA12"/>
            </a:solidFill>
          </p:spPr>
        </p:sp>
      </p:grpSp>
      <p:sp>
        <p:nvSpPr>
          <p:cNvPr name="Freeform 7" id="7"/>
          <p:cNvSpPr/>
          <p:nvPr/>
        </p:nvSpPr>
        <p:spPr>
          <a:xfrm flipH="false" flipV="false" rot="-10800000">
            <a:off x="15840640" y="4434170"/>
            <a:ext cx="1418660" cy="1418660"/>
          </a:xfrm>
          <a:custGeom>
            <a:avLst/>
            <a:gdLst/>
            <a:ahLst/>
            <a:cxnLst/>
            <a:rect r="r" b="b" t="t" l="l"/>
            <a:pathLst>
              <a:path h="1418660" w="1418660">
                <a:moveTo>
                  <a:pt x="0" y="0"/>
                </a:moveTo>
                <a:lnTo>
                  <a:pt x="1418660" y="0"/>
                </a:lnTo>
                <a:lnTo>
                  <a:pt x="1418660" y="1418660"/>
                </a:lnTo>
                <a:lnTo>
                  <a:pt x="0" y="14186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0800000">
            <a:off x="15840640" y="1028700"/>
            <a:ext cx="1418660" cy="1418660"/>
          </a:xfrm>
          <a:custGeom>
            <a:avLst/>
            <a:gdLst/>
            <a:ahLst/>
            <a:cxnLst/>
            <a:rect r="r" b="b" t="t" l="l"/>
            <a:pathLst>
              <a:path h="1418660" w="1418660">
                <a:moveTo>
                  <a:pt x="0" y="0"/>
                </a:moveTo>
                <a:lnTo>
                  <a:pt x="1418660" y="0"/>
                </a:lnTo>
                <a:lnTo>
                  <a:pt x="1418660" y="1418660"/>
                </a:lnTo>
                <a:lnTo>
                  <a:pt x="0" y="14186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936485" y="2922604"/>
            <a:ext cx="13338033" cy="4441793"/>
            <a:chOff x="0" y="0"/>
            <a:chExt cx="17784044" cy="5922390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-76200"/>
              <a:ext cx="17784044" cy="169611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0399"/>
                </a:lnSpc>
              </a:pPr>
              <a:r>
                <a:rPr lang="en-US" b="true" sz="7999" spc="-79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Kim jest Aviva?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3474160"/>
              <a:ext cx="17784044" cy="244823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 marL="561341" indent="-280670" lvl="1">
                <a:lnSpc>
                  <a:spcPts val="3692"/>
                </a:lnSpc>
                <a:buFont typeface="Arial"/>
                <a:buChar char="•"/>
              </a:pPr>
              <a:r>
                <a:rPr lang="en-US" sz="26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Jeden z </a:t>
              </a:r>
              <a:r>
                <a:rPr lang="en-US" sz="2600" u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największych ubezpieczycieli w Wielkiej Brytanii z ponad 300-letnią historią.</a:t>
              </a:r>
            </a:p>
            <a:p>
              <a:pPr algn="just" marL="561341" indent="-280670" lvl="1">
                <a:lnSpc>
                  <a:spcPts val="3692"/>
                </a:lnSpc>
                <a:buFont typeface="Arial"/>
                <a:buChar char="•"/>
              </a:pPr>
              <a:r>
                <a:rPr lang="en-US" sz="2600" u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Ponad 18 mln klientów i wysoka wypłacalność finansowa.</a:t>
              </a:r>
            </a:p>
            <a:p>
              <a:pPr algn="just" marL="561341" indent="-280670" lvl="1">
                <a:lnSpc>
                  <a:spcPts val="3692"/>
                </a:lnSpc>
                <a:buFont typeface="Arial"/>
                <a:buChar char="•"/>
              </a:pPr>
              <a:r>
                <a:rPr lang="en-US" sz="2600" u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Znana z elastyczności produktów, szerokiego zakresu ochrony i przyjaznej obsługi roszczeń.</a:t>
              </a:r>
            </a:p>
          </p:txBody>
        </p:sp>
        <p:sp>
          <p:nvSpPr>
            <p:cNvPr name="AutoShape 12" id="12"/>
            <p:cNvSpPr/>
            <p:nvPr/>
          </p:nvSpPr>
          <p:spPr>
            <a:xfrm rot="0">
              <a:off x="0" y="2330741"/>
              <a:ext cx="1324627" cy="223120"/>
            </a:xfrm>
            <a:prstGeom prst="rect">
              <a:avLst/>
            </a:prstGeom>
            <a:solidFill>
              <a:srgbClr val="FCCA12"/>
            </a:solid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0" y="0"/>
            <a:ext cx="14917170" cy="3501247"/>
          </a:xfrm>
          <a:custGeom>
            <a:avLst/>
            <a:gdLst/>
            <a:ahLst/>
            <a:cxnLst/>
            <a:rect r="r" b="b" t="t" l="l"/>
            <a:pathLst>
              <a:path h="3501247" w="14917170">
                <a:moveTo>
                  <a:pt x="0" y="0"/>
                </a:moveTo>
                <a:lnTo>
                  <a:pt x="14917170" y="0"/>
                </a:lnTo>
                <a:lnTo>
                  <a:pt x="14917170" y="3501247"/>
                </a:lnTo>
                <a:lnTo>
                  <a:pt x="0" y="35012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622" r="0" b="-157671"/>
            </a:stretch>
          </a:blipFill>
        </p:spPr>
      </p:sp>
      <p:sp>
        <p:nvSpPr>
          <p:cNvPr name="Freeform 14" id="14"/>
          <p:cNvSpPr/>
          <p:nvPr/>
        </p:nvSpPr>
        <p:spPr>
          <a:xfrm flipH="true" flipV="true" rot="0">
            <a:off x="6583845" y="6136905"/>
            <a:ext cx="11704155" cy="4143154"/>
          </a:xfrm>
          <a:custGeom>
            <a:avLst/>
            <a:gdLst/>
            <a:ahLst/>
            <a:cxnLst/>
            <a:rect r="r" b="b" t="t" l="l"/>
            <a:pathLst>
              <a:path h="4143154" w="11704155">
                <a:moveTo>
                  <a:pt x="11704155" y="4143154"/>
                </a:moveTo>
                <a:lnTo>
                  <a:pt x="0" y="4143154"/>
                </a:lnTo>
                <a:lnTo>
                  <a:pt x="0" y="0"/>
                </a:lnTo>
                <a:lnTo>
                  <a:pt x="11704155" y="0"/>
                </a:lnTo>
                <a:lnTo>
                  <a:pt x="11704155" y="4143154"/>
                </a:lnTo>
                <a:close/>
              </a:path>
            </a:pathLst>
          </a:custGeom>
          <a:blipFill>
            <a:blip r:embed="rId4"/>
            <a:stretch>
              <a:fillRect l="0" t="-5315" r="-57852" b="-165025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CA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-10800000">
            <a:off x="15840640" y="6136905"/>
            <a:ext cx="1418660" cy="1418660"/>
            <a:chOff x="0" y="0"/>
            <a:chExt cx="1708150" cy="17081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706883" cy="1708150"/>
            </a:xfrm>
            <a:custGeom>
              <a:avLst/>
              <a:gdLst/>
              <a:ahLst/>
              <a:cxnLst/>
              <a:rect r="r" b="b" t="t" l="l"/>
              <a:pathLst>
                <a:path h="1708150" w="1706883">
                  <a:moveTo>
                    <a:pt x="853440" y="1708150"/>
                  </a:moveTo>
                  <a:cubicBezTo>
                    <a:pt x="383540" y="1708150"/>
                    <a:pt x="0" y="1324610"/>
                    <a:pt x="0" y="853440"/>
                  </a:cubicBezTo>
                  <a:cubicBezTo>
                    <a:pt x="0" y="383540"/>
                    <a:pt x="383540" y="0"/>
                    <a:pt x="853440" y="0"/>
                  </a:cubicBezTo>
                  <a:cubicBezTo>
                    <a:pt x="1324610" y="0"/>
                    <a:pt x="1706880" y="383540"/>
                    <a:pt x="1706880" y="853440"/>
                  </a:cubicBezTo>
                  <a:cubicBezTo>
                    <a:pt x="1708150" y="1324610"/>
                    <a:pt x="1324610" y="1708150"/>
                    <a:pt x="853440" y="1708150"/>
                  </a:cubicBezTo>
                  <a:close/>
                  <a:moveTo>
                    <a:pt x="853440" y="469900"/>
                  </a:moveTo>
                  <a:cubicBezTo>
                    <a:pt x="642620" y="469900"/>
                    <a:pt x="469900" y="642620"/>
                    <a:pt x="469900" y="853440"/>
                  </a:cubicBezTo>
                  <a:cubicBezTo>
                    <a:pt x="469900" y="1064260"/>
                    <a:pt x="642620" y="1236980"/>
                    <a:pt x="853440" y="1236980"/>
                  </a:cubicBezTo>
                  <a:cubicBezTo>
                    <a:pt x="1064260" y="1236980"/>
                    <a:pt x="1236980" y="1064260"/>
                    <a:pt x="1236980" y="853440"/>
                  </a:cubicBezTo>
                  <a:cubicBezTo>
                    <a:pt x="1236980" y="642620"/>
                    <a:pt x="1065530" y="469900"/>
                    <a:pt x="853440" y="469900"/>
                  </a:cubicBezTo>
                  <a:close/>
                </a:path>
              </a:pathLst>
            </a:custGeom>
            <a:solidFill>
              <a:srgbClr val="00BF63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-10800000">
            <a:off x="15840640" y="7839640"/>
            <a:ext cx="1418660" cy="1418660"/>
          </a:xfrm>
          <a:custGeom>
            <a:avLst/>
            <a:gdLst/>
            <a:ahLst/>
            <a:cxnLst/>
            <a:rect r="r" b="b" t="t" l="l"/>
            <a:pathLst>
              <a:path h="1418660" w="1418660">
                <a:moveTo>
                  <a:pt x="0" y="0"/>
                </a:moveTo>
                <a:lnTo>
                  <a:pt x="1418660" y="0"/>
                </a:lnTo>
                <a:lnTo>
                  <a:pt x="1418660" y="1418660"/>
                </a:lnTo>
                <a:lnTo>
                  <a:pt x="0" y="14186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-10800000">
            <a:off x="15840640" y="2731435"/>
            <a:ext cx="1418660" cy="1418660"/>
            <a:chOff x="0" y="0"/>
            <a:chExt cx="1708150" cy="170815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706883" cy="1708150"/>
            </a:xfrm>
            <a:custGeom>
              <a:avLst/>
              <a:gdLst/>
              <a:ahLst/>
              <a:cxnLst/>
              <a:rect r="r" b="b" t="t" l="l"/>
              <a:pathLst>
                <a:path h="1708150" w="1706883">
                  <a:moveTo>
                    <a:pt x="853440" y="1708150"/>
                  </a:moveTo>
                  <a:cubicBezTo>
                    <a:pt x="383540" y="1708150"/>
                    <a:pt x="0" y="1324610"/>
                    <a:pt x="0" y="853440"/>
                  </a:cubicBezTo>
                  <a:cubicBezTo>
                    <a:pt x="0" y="383540"/>
                    <a:pt x="383540" y="0"/>
                    <a:pt x="853440" y="0"/>
                  </a:cubicBezTo>
                  <a:cubicBezTo>
                    <a:pt x="1324610" y="0"/>
                    <a:pt x="1706880" y="383540"/>
                    <a:pt x="1706880" y="853440"/>
                  </a:cubicBezTo>
                  <a:cubicBezTo>
                    <a:pt x="1708150" y="1324610"/>
                    <a:pt x="1324610" y="1708150"/>
                    <a:pt x="853440" y="1708150"/>
                  </a:cubicBezTo>
                  <a:close/>
                  <a:moveTo>
                    <a:pt x="853440" y="469900"/>
                  </a:moveTo>
                  <a:cubicBezTo>
                    <a:pt x="642620" y="469900"/>
                    <a:pt x="469900" y="642620"/>
                    <a:pt x="469900" y="853440"/>
                  </a:cubicBezTo>
                  <a:cubicBezTo>
                    <a:pt x="469900" y="1064260"/>
                    <a:pt x="642620" y="1236980"/>
                    <a:pt x="853440" y="1236980"/>
                  </a:cubicBezTo>
                  <a:cubicBezTo>
                    <a:pt x="1064260" y="1236980"/>
                    <a:pt x="1236980" y="1064260"/>
                    <a:pt x="1236980" y="853440"/>
                  </a:cubicBezTo>
                  <a:cubicBezTo>
                    <a:pt x="1236980" y="642620"/>
                    <a:pt x="1065530" y="469900"/>
                    <a:pt x="853440" y="469900"/>
                  </a:cubicBezTo>
                  <a:close/>
                </a:path>
              </a:pathLst>
            </a:custGeom>
            <a:solidFill>
              <a:srgbClr val="E21814"/>
            </a:solidFill>
          </p:spPr>
        </p:sp>
      </p:grpSp>
      <p:sp>
        <p:nvSpPr>
          <p:cNvPr name="Freeform 7" id="7"/>
          <p:cNvSpPr/>
          <p:nvPr/>
        </p:nvSpPr>
        <p:spPr>
          <a:xfrm flipH="false" flipV="false" rot="-10800000">
            <a:off x="15840640" y="4434170"/>
            <a:ext cx="1418660" cy="1418660"/>
          </a:xfrm>
          <a:custGeom>
            <a:avLst/>
            <a:gdLst/>
            <a:ahLst/>
            <a:cxnLst/>
            <a:rect r="r" b="b" t="t" l="l"/>
            <a:pathLst>
              <a:path h="1418660" w="1418660">
                <a:moveTo>
                  <a:pt x="0" y="0"/>
                </a:moveTo>
                <a:lnTo>
                  <a:pt x="1418660" y="0"/>
                </a:lnTo>
                <a:lnTo>
                  <a:pt x="1418660" y="1418660"/>
                </a:lnTo>
                <a:lnTo>
                  <a:pt x="0" y="14186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0800000">
            <a:off x="15840640" y="1028700"/>
            <a:ext cx="1418660" cy="1418660"/>
          </a:xfrm>
          <a:custGeom>
            <a:avLst/>
            <a:gdLst/>
            <a:ahLst/>
            <a:cxnLst/>
            <a:rect r="r" b="b" t="t" l="l"/>
            <a:pathLst>
              <a:path h="1418660" w="1418660">
                <a:moveTo>
                  <a:pt x="0" y="0"/>
                </a:moveTo>
                <a:lnTo>
                  <a:pt x="1418660" y="0"/>
                </a:lnTo>
                <a:lnTo>
                  <a:pt x="1418660" y="1418660"/>
                </a:lnTo>
                <a:lnTo>
                  <a:pt x="0" y="141866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663958" y="660390"/>
            <a:ext cx="13338033" cy="1298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400"/>
              </a:lnSpc>
            </a:pPr>
            <a:r>
              <a:rPr lang="en-US" b="true" sz="8000" spc="-80">
                <a:solidFill>
                  <a:srgbClr val="176FC1"/>
                </a:solidFill>
                <a:latin typeface="Klein Bold"/>
                <a:ea typeface="Klein Bold"/>
                <a:cs typeface="Klein Bold"/>
                <a:sym typeface="Klein Bold"/>
              </a:rPr>
              <a:t>A kim chce być Aviva?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05747" y="1742633"/>
            <a:ext cx="13338033" cy="83950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92"/>
              </a:lnSpc>
            </a:pPr>
            <a:r>
              <a:rPr lang="en-US" b="true" sz="2600">
                <a:solidFill>
                  <a:srgbClr val="59C247"/>
                </a:solidFill>
                <a:latin typeface="Klein Bold"/>
                <a:ea typeface="Klein Bold"/>
                <a:cs typeface="Klein Bold"/>
                <a:sym typeface="Klein Bold"/>
              </a:rPr>
              <a:t>„Przyjacielem rodziny” - obecnym wtedy, gdy najbardziej tego potrzebujesz.</a:t>
            </a:r>
          </a:p>
          <a:p>
            <a:pPr algn="just">
              <a:lnSpc>
                <a:spcPts val="3692"/>
              </a:lnSpc>
            </a:pPr>
          </a:p>
          <a:p>
            <a:pPr algn="just" marL="561341" indent="-280670" lvl="1">
              <a:lnSpc>
                <a:spcPts val="3692"/>
              </a:lnSpc>
              <a:buFont typeface="Arial"/>
              <a:buChar char="•"/>
            </a:pPr>
            <a:r>
              <a:rPr lang="en-US" sz="2600">
                <a:solidFill>
                  <a:srgbClr val="FFFFFF"/>
                </a:solidFill>
                <a:latin typeface="Klein"/>
                <a:ea typeface="Klein"/>
                <a:cs typeface="Klein"/>
                <a:sym typeface="Klein"/>
              </a:rPr>
              <a:t>Aviva buduje swój wizerunek wokół emocjonalnej idei: chce być bliskim partnerem życia, który:</a:t>
            </a:r>
          </a:p>
          <a:p>
            <a:pPr algn="just" marL="561341" indent="-280670" lvl="1">
              <a:lnSpc>
                <a:spcPts val="3692"/>
              </a:lnSpc>
              <a:buFont typeface="Arial"/>
              <a:buChar char="•"/>
            </a:pPr>
            <a:r>
              <a:rPr lang="en-US" sz="2600">
                <a:solidFill>
                  <a:srgbClr val="FFFFFF"/>
                </a:solidFill>
                <a:latin typeface="Klein"/>
                <a:ea typeface="Klein"/>
                <a:cs typeface="Klein"/>
                <a:sym typeface="Klein"/>
              </a:rPr>
              <a:t>Towarzyszy rodzinie przez całe życie - od narodzin dziecka, przez zakup domu, aż po spokojną emeryturę.</a:t>
            </a:r>
          </a:p>
          <a:p>
            <a:pPr algn="just" marL="561341" indent="-280670" lvl="1">
              <a:lnSpc>
                <a:spcPts val="3692"/>
              </a:lnSpc>
              <a:buFont typeface="Arial"/>
              <a:buChar char="•"/>
            </a:pPr>
            <a:r>
              <a:rPr lang="en-US" sz="2600">
                <a:solidFill>
                  <a:srgbClr val="FFFFFF"/>
                </a:solidFill>
                <a:latin typeface="Klein"/>
                <a:ea typeface="Klein"/>
                <a:cs typeface="Klein"/>
                <a:sym typeface="Klein"/>
              </a:rPr>
              <a:t>Chroni to, co najważniejsze - zdrowie, życie, dochód, przyszłość dzieci i finansowe bezpieczeństwo całego domu.</a:t>
            </a:r>
          </a:p>
          <a:p>
            <a:pPr algn="just" marL="561341" indent="-280670" lvl="1">
              <a:lnSpc>
                <a:spcPts val="3692"/>
              </a:lnSpc>
              <a:buFont typeface="Arial"/>
              <a:buChar char="•"/>
            </a:pPr>
            <a:r>
              <a:rPr lang="en-US" sz="2600">
                <a:solidFill>
                  <a:srgbClr val="FFFFFF"/>
                </a:solidFill>
                <a:latin typeface="Klein"/>
                <a:ea typeface="Klein"/>
                <a:cs typeface="Klein"/>
                <a:sym typeface="Klein"/>
              </a:rPr>
              <a:t>Reaguje w najtrudniejszych momentach - nie tylko wypłacając świadczenie, ale też oferując wsparcie emocjonalne, dostęp do specjalistów i dodatkowe usługi.</a:t>
            </a:r>
          </a:p>
          <a:p>
            <a:pPr algn="just" marL="561341" indent="-280670" lvl="1">
              <a:lnSpc>
                <a:spcPts val="3692"/>
              </a:lnSpc>
              <a:buFont typeface="Arial"/>
              <a:buChar char="•"/>
            </a:pPr>
            <a:r>
              <a:rPr lang="en-US" sz="2600">
                <a:solidFill>
                  <a:srgbClr val="FFFFFF"/>
                </a:solidFill>
                <a:latin typeface="Klein"/>
                <a:ea typeface="Klein"/>
                <a:cs typeface="Klein"/>
                <a:sym typeface="Klein"/>
              </a:rPr>
              <a:t>Ułatwia codzienność - przez proste narzędzia online, automatyczne rozszerzenia ochrony, możliwość dostosowania polisy do zmieniających się potrzeb.</a:t>
            </a:r>
          </a:p>
          <a:p>
            <a:pPr algn="just" marL="561341" indent="-280670" lvl="1">
              <a:lnSpc>
                <a:spcPts val="3692"/>
              </a:lnSpc>
              <a:buFont typeface="Arial"/>
              <a:buChar char="•"/>
            </a:pPr>
            <a:r>
              <a:rPr lang="en-US" sz="2600">
                <a:solidFill>
                  <a:srgbClr val="FFFFFF"/>
                </a:solidFill>
                <a:latin typeface="Klein"/>
                <a:ea typeface="Klein"/>
                <a:cs typeface="Klein"/>
                <a:sym typeface="Klein"/>
              </a:rPr>
              <a:t>Hasła, które często pojawiają się w kampaniach Aviva:</a:t>
            </a:r>
          </a:p>
          <a:p>
            <a:pPr algn="just" marL="561341" indent="-280670" lvl="1">
              <a:lnSpc>
                <a:spcPts val="3692"/>
              </a:lnSpc>
              <a:buFont typeface="Arial"/>
              <a:buChar char="•"/>
            </a:pPr>
            <a:r>
              <a:rPr lang="en-US" sz="2600">
                <a:solidFill>
                  <a:srgbClr val="FFFFFF"/>
                </a:solidFill>
                <a:latin typeface="Klein"/>
                <a:ea typeface="Klein"/>
                <a:cs typeface="Klein"/>
                <a:sym typeface="Klein"/>
              </a:rPr>
              <a:t>„Protect what matters most.”</a:t>
            </a:r>
          </a:p>
          <a:p>
            <a:pPr algn="just" marL="561341" indent="-280670" lvl="1">
              <a:lnSpc>
                <a:spcPts val="3692"/>
              </a:lnSpc>
              <a:buFont typeface="Arial"/>
              <a:buChar char="•"/>
            </a:pPr>
            <a:r>
              <a:rPr lang="en-US" sz="2600">
                <a:solidFill>
                  <a:srgbClr val="FFFFFF"/>
                </a:solidFill>
                <a:latin typeface="Klein"/>
                <a:ea typeface="Klein"/>
                <a:cs typeface="Klein"/>
                <a:sym typeface="Klein"/>
              </a:rPr>
              <a:t>„We’re with you for life.”</a:t>
            </a:r>
          </a:p>
          <a:p>
            <a:pPr algn="just" marL="561341" indent="-280670" lvl="1">
              <a:lnSpc>
                <a:spcPts val="3692"/>
              </a:lnSpc>
              <a:buFont typeface="Arial"/>
              <a:buChar char="•"/>
            </a:pPr>
            <a:r>
              <a:rPr lang="en-US" sz="2600">
                <a:solidFill>
                  <a:srgbClr val="FFFFFF"/>
                </a:solidFill>
                <a:latin typeface="Klein"/>
                <a:ea typeface="Klein"/>
                <a:cs typeface="Klein"/>
                <a:sym typeface="Klein"/>
              </a:rPr>
              <a:t>„More than insurance – we’re part of your family’s story.”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0" y="0"/>
            <a:ext cx="13167689" cy="3104504"/>
          </a:xfrm>
          <a:custGeom>
            <a:avLst/>
            <a:gdLst/>
            <a:ahLst/>
            <a:cxnLst/>
            <a:rect r="r" b="b" t="t" l="l"/>
            <a:pathLst>
              <a:path h="3104504" w="13167689">
                <a:moveTo>
                  <a:pt x="0" y="0"/>
                </a:moveTo>
                <a:lnTo>
                  <a:pt x="13167689" y="0"/>
                </a:lnTo>
                <a:lnTo>
                  <a:pt x="13167689" y="3104504"/>
                </a:lnTo>
                <a:lnTo>
                  <a:pt x="0" y="310450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172" r="0" b="-156966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450311" y="644525"/>
            <a:ext cx="16243688" cy="1050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450"/>
              </a:lnSpc>
            </a:pPr>
            <a:r>
              <a:rPr lang="en-US" b="true" sz="6500" spc="-65">
                <a:solidFill>
                  <a:srgbClr val="00BF63"/>
                </a:solidFill>
                <a:latin typeface="Klein Bold"/>
                <a:ea typeface="Klein Bold"/>
                <a:cs typeface="Klein Bold"/>
                <a:sym typeface="Klein Bold"/>
              </a:rPr>
              <a:t>Główne typy ochrony</a:t>
            </a:r>
          </a:p>
        </p:txBody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-10800000">
            <a:off x="7720566" y="8585480"/>
            <a:ext cx="792469" cy="792469"/>
            <a:chOff x="0" y="0"/>
            <a:chExt cx="2653030" cy="265303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653030" cy="2654300"/>
            </a:xfrm>
            <a:custGeom>
              <a:avLst/>
              <a:gdLst/>
              <a:ahLst/>
              <a:cxnLst/>
              <a:rect r="r" b="b" t="t" l="l"/>
              <a:pathLst>
                <a:path h="2654300" w="2653030">
                  <a:moveTo>
                    <a:pt x="0" y="1535430"/>
                  </a:moveTo>
                  <a:lnTo>
                    <a:pt x="0" y="1463040"/>
                  </a:lnTo>
                  <a:lnTo>
                    <a:pt x="1463040" y="0"/>
                  </a:lnTo>
                  <a:lnTo>
                    <a:pt x="1535430" y="0"/>
                  </a:lnTo>
                  <a:lnTo>
                    <a:pt x="0" y="1535430"/>
                  </a:lnTo>
                  <a:close/>
                  <a:moveTo>
                    <a:pt x="1681480" y="0"/>
                  </a:moveTo>
                  <a:lnTo>
                    <a:pt x="1609090" y="0"/>
                  </a:lnTo>
                  <a:lnTo>
                    <a:pt x="0" y="1607820"/>
                  </a:lnTo>
                  <a:lnTo>
                    <a:pt x="0" y="1680210"/>
                  </a:lnTo>
                  <a:lnTo>
                    <a:pt x="1681480" y="0"/>
                  </a:lnTo>
                  <a:close/>
                  <a:moveTo>
                    <a:pt x="1390650" y="0"/>
                  </a:moveTo>
                  <a:lnTo>
                    <a:pt x="1318260" y="0"/>
                  </a:lnTo>
                  <a:lnTo>
                    <a:pt x="0" y="1318260"/>
                  </a:lnTo>
                  <a:lnTo>
                    <a:pt x="0" y="1390650"/>
                  </a:lnTo>
                  <a:lnTo>
                    <a:pt x="1390650" y="0"/>
                  </a:lnTo>
                  <a:close/>
                  <a:moveTo>
                    <a:pt x="1245870" y="0"/>
                  </a:moveTo>
                  <a:lnTo>
                    <a:pt x="1173480" y="0"/>
                  </a:lnTo>
                  <a:lnTo>
                    <a:pt x="0" y="1173480"/>
                  </a:lnTo>
                  <a:lnTo>
                    <a:pt x="0" y="1245870"/>
                  </a:lnTo>
                  <a:lnTo>
                    <a:pt x="1245870" y="0"/>
                  </a:lnTo>
                  <a:close/>
                  <a:moveTo>
                    <a:pt x="1826260" y="0"/>
                  </a:moveTo>
                  <a:lnTo>
                    <a:pt x="1753870" y="0"/>
                  </a:lnTo>
                  <a:lnTo>
                    <a:pt x="0" y="1753870"/>
                  </a:lnTo>
                  <a:lnTo>
                    <a:pt x="0" y="1826260"/>
                  </a:lnTo>
                  <a:lnTo>
                    <a:pt x="1826260" y="0"/>
                  </a:lnTo>
                  <a:close/>
                  <a:moveTo>
                    <a:pt x="2260600" y="0"/>
                  </a:moveTo>
                  <a:lnTo>
                    <a:pt x="2188210" y="0"/>
                  </a:lnTo>
                  <a:lnTo>
                    <a:pt x="0" y="2188210"/>
                  </a:lnTo>
                  <a:lnTo>
                    <a:pt x="0" y="2260600"/>
                  </a:lnTo>
                  <a:lnTo>
                    <a:pt x="2260600" y="0"/>
                  </a:lnTo>
                  <a:close/>
                  <a:moveTo>
                    <a:pt x="2551430" y="0"/>
                  </a:moveTo>
                  <a:lnTo>
                    <a:pt x="2479040" y="0"/>
                  </a:lnTo>
                  <a:lnTo>
                    <a:pt x="0" y="2479040"/>
                  </a:lnTo>
                  <a:lnTo>
                    <a:pt x="0" y="2551430"/>
                  </a:lnTo>
                  <a:lnTo>
                    <a:pt x="2551430" y="0"/>
                  </a:lnTo>
                  <a:close/>
                  <a:moveTo>
                    <a:pt x="2405380" y="0"/>
                  </a:moveTo>
                  <a:lnTo>
                    <a:pt x="2332990" y="0"/>
                  </a:lnTo>
                  <a:lnTo>
                    <a:pt x="0" y="2332990"/>
                  </a:lnTo>
                  <a:lnTo>
                    <a:pt x="0" y="2405380"/>
                  </a:lnTo>
                  <a:lnTo>
                    <a:pt x="2405380" y="0"/>
                  </a:lnTo>
                  <a:close/>
                  <a:moveTo>
                    <a:pt x="2115820" y="0"/>
                  </a:moveTo>
                  <a:lnTo>
                    <a:pt x="2043430" y="0"/>
                  </a:lnTo>
                  <a:lnTo>
                    <a:pt x="0" y="2043430"/>
                  </a:lnTo>
                  <a:lnTo>
                    <a:pt x="0" y="2115820"/>
                  </a:lnTo>
                  <a:lnTo>
                    <a:pt x="2115820" y="0"/>
                  </a:lnTo>
                  <a:close/>
                  <a:moveTo>
                    <a:pt x="375920" y="0"/>
                  </a:moveTo>
                  <a:lnTo>
                    <a:pt x="303530" y="0"/>
                  </a:lnTo>
                  <a:lnTo>
                    <a:pt x="0" y="303530"/>
                  </a:lnTo>
                  <a:lnTo>
                    <a:pt x="0" y="375920"/>
                  </a:lnTo>
                  <a:lnTo>
                    <a:pt x="375920" y="0"/>
                  </a:lnTo>
                  <a:close/>
                  <a:moveTo>
                    <a:pt x="1101090" y="0"/>
                  </a:moveTo>
                  <a:lnTo>
                    <a:pt x="1028700" y="0"/>
                  </a:lnTo>
                  <a:lnTo>
                    <a:pt x="0" y="1028700"/>
                  </a:lnTo>
                  <a:lnTo>
                    <a:pt x="0" y="1101090"/>
                  </a:lnTo>
                  <a:lnTo>
                    <a:pt x="1101090" y="0"/>
                  </a:lnTo>
                  <a:close/>
                  <a:moveTo>
                    <a:pt x="2653030" y="0"/>
                  </a:moveTo>
                  <a:lnTo>
                    <a:pt x="2623820" y="0"/>
                  </a:lnTo>
                  <a:lnTo>
                    <a:pt x="0" y="2623820"/>
                  </a:lnTo>
                  <a:lnTo>
                    <a:pt x="0" y="2653030"/>
                  </a:lnTo>
                  <a:lnTo>
                    <a:pt x="43180" y="2653030"/>
                  </a:lnTo>
                  <a:lnTo>
                    <a:pt x="2653030" y="43180"/>
                  </a:lnTo>
                  <a:lnTo>
                    <a:pt x="2653030" y="0"/>
                  </a:lnTo>
                  <a:close/>
                  <a:moveTo>
                    <a:pt x="520700" y="0"/>
                  </a:moveTo>
                  <a:lnTo>
                    <a:pt x="448310" y="0"/>
                  </a:lnTo>
                  <a:lnTo>
                    <a:pt x="0" y="448310"/>
                  </a:lnTo>
                  <a:lnTo>
                    <a:pt x="0" y="520700"/>
                  </a:lnTo>
                  <a:lnTo>
                    <a:pt x="520700" y="0"/>
                  </a:lnTo>
                  <a:close/>
                  <a:moveTo>
                    <a:pt x="85090" y="0"/>
                  </a:moveTo>
                  <a:lnTo>
                    <a:pt x="12700" y="0"/>
                  </a:lnTo>
                  <a:lnTo>
                    <a:pt x="0" y="12700"/>
                  </a:lnTo>
                  <a:lnTo>
                    <a:pt x="0" y="85090"/>
                  </a:lnTo>
                  <a:lnTo>
                    <a:pt x="85090" y="0"/>
                  </a:lnTo>
                  <a:close/>
                  <a:moveTo>
                    <a:pt x="231140" y="0"/>
                  </a:moveTo>
                  <a:lnTo>
                    <a:pt x="158750" y="0"/>
                  </a:lnTo>
                  <a:lnTo>
                    <a:pt x="0" y="157480"/>
                  </a:lnTo>
                  <a:lnTo>
                    <a:pt x="0" y="229870"/>
                  </a:lnTo>
                  <a:lnTo>
                    <a:pt x="231140" y="0"/>
                  </a:lnTo>
                  <a:close/>
                  <a:moveTo>
                    <a:pt x="0" y="956310"/>
                  </a:moveTo>
                  <a:lnTo>
                    <a:pt x="956310" y="0"/>
                  </a:lnTo>
                  <a:lnTo>
                    <a:pt x="883920" y="0"/>
                  </a:lnTo>
                  <a:lnTo>
                    <a:pt x="0" y="882650"/>
                  </a:lnTo>
                  <a:lnTo>
                    <a:pt x="0" y="956310"/>
                  </a:lnTo>
                  <a:close/>
                  <a:moveTo>
                    <a:pt x="665480" y="0"/>
                  </a:moveTo>
                  <a:lnTo>
                    <a:pt x="593090" y="0"/>
                  </a:lnTo>
                  <a:lnTo>
                    <a:pt x="0" y="593090"/>
                  </a:lnTo>
                  <a:lnTo>
                    <a:pt x="0" y="665480"/>
                  </a:lnTo>
                  <a:lnTo>
                    <a:pt x="665480" y="0"/>
                  </a:lnTo>
                  <a:close/>
                  <a:moveTo>
                    <a:pt x="810260" y="0"/>
                  </a:moveTo>
                  <a:lnTo>
                    <a:pt x="737870" y="0"/>
                  </a:lnTo>
                  <a:lnTo>
                    <a:pt x="0" y="737870"/>
                  </a:lnTo>
                  <a:lnTo>
                    <a:pt x="0" y="810260"/>
                  </a:lnTo>
                  <a:lnTo>
                    <a:pt x="810260" y="0"/>
                  </a:lnTo>
                  <a:close/>
                  <a:moveTo>
                    <a:pt x="1971040" y="0"/>
                  </a:moveTo>
                  <a:lnTo>
                    <a:pt x="1898650" y="0"/>
                  </a:lnTo>
                  <a:lnTo>
                    <a:pt x="0" y="1898650"/>
                  </a:lnTo>
                  <a:lnTo>
                    <a:pt x="0" y="1971040"/>
                  </a:lnTo>
                  <a:lnTo>
                    <a:pt x="1971040" y="0"/>
                  </a:lnTo>
                  <a:close/>
                  <a:moveTo>
                    <a:pt x="2653030" y="1783080"/>
                  </a:moveTo>
                  <a:lnTo>
                    <a:pt x="2653030" y="1710690"/>
                  </a:lnTo>
                  <a:lnTo>
                    <a:pt x="1710690" y="2653030"/>
                  </a:lnTo>
                  <a:lnTo>
                    <a:pt x="1783080" y="2653030"/>
                  </a:lnTo>
                  <a:lnTo>
                    <a:pt x="2653030" y="1783080"/>
                  </a:lnTo>
                  <a:close/>
                  <a:moveTo>
                    <a:pt x="2653030" y="1927860"/>
                  </a:moveTo>
                  <a:lnTo>
                    <a:pt x="2653030" y="1855470"/>
                  </a:lnTo>
                  <a:lnTo>
                    <a:pt x="1855470" y="2653030"/>
                  </a:lnTo>
                  <a:lnTo>
                    <a:pt x="1927860" y="2653030"/>
                  </a:lnTo>
                  <a:lnTo>
                    <a:pt x="2653030" y="1927860"/>
                  </a:lnTo>
                  <a:close/>
                  <a:moveTo>
                    <a:pt x="2653030" y="2072640"/>
                  </a:moveTo>
                  <a:lnTo>
                    <a:pt x="2653030" y="2000250"/>
                  </a:lnTo>
                  <a:lnTo>
                    <a:pt x="2000250" y="2653030"/>
                  </a:lnTo>
                  <a:lnTo>
                    <a:pt x="2072640" y="2653030"/>
                  </a:lnTo>
                  <a:lnTo>
                    <a:pt x="2653030" y="2072640"/>
                  </a:lnTo>
                  <a:close/>
                  <a:moveTo>
                    <a:pt x="2653030" y="1638300"/>
                  </a:moveTo>
                  <a:lnTo>
                    <a:pt x="2653030" y="1565910"/>
                  </a:lnTo>
                  <a:lnTo>
                    <a:pt x="1564640" y="2654300"/>
                  </a:lnTo>
                  <a:lnTo>
                    <a:pt x="1637030" y="2654300"/>
                  </a:lnTo>
                  <a:lnTo>
                    <a:pt x="2653030" y="1638300"/>
                  </a:lnTo>
                  <a:close/>
                  <a:moveTo>
                    <a:pt x="2217420" y="2653030"/>
                  </a:moveTo>
                  <a:lnTo>
                    <a:pt x="2653030" y="2217420"/>
                  </a:lnTo>
                  <a:lnTo>
                    <a:pt x="2653030" y="2145030"/>
                  </a:lnTo>
                  <a:lnTo>
                    <a:pt x="2145030" y="2653030"/>
                  </a:lnTo>
                  <a:lnTo>
                    <a:pt x="2217420" y="2653030"/>
                  </a:lnTo>
                  <a:close/>
                  <a:moveTo>
                    <a:pt x="2653030" y="2580640"/>
                  </a:moveTo>
                  <a:lnTo>
                    <a:pt x="2580640" y="2653030"/>
                  </a:lnTo>
                  <a:lnTo>
                    <a:pt x="2653030" y="2653030"/>
                  </a:lnTo>
                  <a:lnTo>
                    <a:pt x="2653030" y="2580640"/>
                  </a:lnTo>
                  <a:close/>
                  <a:moveTo>
                    <a:pt x="2653030" y="2508250"/>
                  </a:moveTo>
                  <a:lnTo>
                    <a:pt x="2653030" y="2435860"/>
                  </a:lnTo>
                  <a:lnTo>
                    <a:pt x="2435860" y="2653030"/>
                  </a:lnTo>
                  <a:lnTo>
                    <a:pt x="2508250" y="2653030"/>
                  </a:lnTo>
                  <a:lnTo>
                    <a:pt x="2653030" y="2508250"/>
                  </a:lnTo>
                  <a:close/>
                  <a:moveTo>
                    <a:pt x="2653030" y="2363470"/>
                  </a:moveTo>
                  <a:lnTo>
                    <a:pt x="2653030" y="2291080"/>
                  </a:lnTo>
                  <a:lnTo>
                    <a:pt x="2291080" y="2653030"/>
                  </a:lnTo>
                  <a:lnTo>
                    <a:pt x="2363470" y="2653030"/>
                  </a:lnTo>
                  <a:lnTo>
                    <a:pt x="2653030" y="2363470"/>
                  </a:lnTo>
                  <a:close/>
                  <a:moveTo>
                    <a:pt x="2653030" y="1492250"/>
                  </a:moveTo>
                  <a:lnTo>
                    <a:pt x="2653030" y="1419860"/>
                  </a:lnTo>
                  <a:lnTo>
                    <a:pt x="1419860" y="2653030"/>
                  </a:lnTo>
                  <a:lnTo>
                    <a:pt x="1492250" y="2653030"/>
                  </a:lnTo>
                  <a:lnTo>
                    <a:pt x="2653030" y="1492250"/>
                  </a:lnTo>
                  <a:close/>
                  <a:moveTo>
                    <a:pt x="2653030" y="187960"/>
                  </a:moveTo>
                  <a:lnTo>
                    <a:pt x="2653030" y="115570"/>
                  </a:lnTo>
                  <a:lnTo>
                    <a:pt x="115570" y="2653030"/>
                  </a:lnTo>
                  <a:lnTo>
                    <a:pt x="187960" y="2653030"/>
                  </a:lnTo>
                  <a:lnTo>
                    <a:pt x="2653030" y="187960"/>
                  </a:lnTo>
                  <a:close/>
                  <a:moveTo>
                    <a:pt x="2653030" y="622300"/>
                  </a:moveTo>
                  <a:lnTo>
                    <a:pt x="2653030" y="549910"/>
                  </a:lnTo>
                  <a:lnTo>
                    <a:pt x="549910" y="2653030"/>
                  </a:lnTo>
                  <a:lnTo>
                    <a:pt x="622300" y="2653030"/>
                  </a:lnTo>
                  <a:lnTo>
                    <a:pt x="2653030" y="622300"/>
                  </a:lnTo>
                  <a:close/>
                  <a:moveTo>
                    <a:pt x="2653030" y="477520"/>
                  </a:moveTo>
                  <a:lnTo>
                    <a:pt x="2653030" y="405130"/>
                  </a:lnTo>
                  <a:lnTo>
                    <a:pt x="405130" y="2653030"/>
                  </a:lnTo>
                  <a:lnTo>
                    <a:pt x="477520" y="2653030"/>
                  </a:lnTo>
                  <a:lnTo>
                    <a:pt x="2653030" y="477520"/>
                  </a:lnTo>
                  <a:close/>
                  <a:moveTo>
                    <a:pt x="2653030" y="1347470"/>
                  </a:moveTo>
                  <a:lnTo>
                    <a:pt x="2653030" y="1275080"/>
                  </a:lnTo>
                  <a:lnTo>
                    <a:pt x="1275080" y="2653030"/>
                  </a:lnTo>
                  <a:lnTo>
                    <a:pt x="1347470" y="2653030"/>
                  </a:lnTo>
                  <a:lnTo>
                    <a:pt x="2653030" y="1347470"/>
                  </a:lnTo>
                  <a:close/>
                  <a:moveTo>
                    <a:pt x="2653030" y="767080"/>
                  </a:moveTo>
                  <a:lnTo>
                    <a:pt x="2653030" y="694690"/>
                  </a:lnTo>
                  <a:lnTo>
                    <a:pt x="694690" y="2653030"/>
                  </a:lnTo>
                  <a:lnTo>
                    <a:pt x="767080" y="2653030"/>
                  </a:lnTo>
                  <a:lnTo>
                    <a:pt x="2653030" y="767080"/>
                  </a:lnTo>
                  <a:close/>
                  <a:moveTo>
                    <a:pt x="2653030" y="332740"/>
                  </a:moveTo>
                  <a:lnTo>
                    <a:pt x="2653030" y="260350"/>
                  </a:lnTo>
                  <a:lnTo>
                    <a:pt x="260350" y="2653030"/>
                  </a:lnTo>
                  <a:lnTo>
                    <a:pt x="332740" y="2653030"/>
                  </a:lnTo>
                  <a:lnTo>
                    <a:pt x="2653030" y="332740"/>
                  </a:lnTo>
                  <a:close/>
                  <a:moveTo>
                    <a:pt x="2653030" y="1202690"/>
                  </a:moveTo>
                  <a:lnTo>
                    <a:pt x="2653030" y="1130300"/>
                  </a:lnTo>
                  <a:lnTo>
                    <a:pt x="1130300" y="2653030"/>
                  </a:lnTo>
                  <a:lnTo>
                    <a:pt x="1202690" y="2653030"/>
                  </a:lnTo>
                  <a:lnTo>
                    <a:pt x="2653030" y="1202690"/>
                  </a:lnTo>
                  <a:close/>
                  <a:moveTo>
                    <a:pt x="2653030" y="913130"/>
                  </a:moveTo>
                  <a:lnTo>
                    <a:pt x="2653030" y="840740"/>
                  </a:lnTo>
                  <a:lnTo>
                    <a:pt x="840740" y="2653030"/>
                  </a:lnTo>
                  <a:lnTo>
                    <a:pt x="913130" y="2653030"/>
                  </a:lnTo>
                  <a:lnTo>
                    <a:pt x="2653030" y="913130"/>
                  </a:lnTo>
                  <a:close/>
                  <a:moveTo>
                    <a:pt x="2653030" y="1057910"/>
                  </a:moveTo>
                  <a:lnTo>
                    <a:pt x="2653030" y="985520"/>
                  </a:lnTo>
                  <a:lnTo>
                    <a:pt x="985520" y="2653030"/>
                  </a:lnTo>
                  <a:lnTo>
                    <a:pt x="1057910" y="2653030"/>
                  </a:lnTo>
                  <a:lnTo>
                    <a:pt x="2653030" y="1057910"/>
                  </a:lnTo>
                  <a:close/>
                </a:path>
              </a:pathLst>
            </a:custGeom>
            <a:solidFill>
              <a:srgbClr val="FCCA12"/>
            </a:solidFill>
          </p:spPr>
        </p:sp>
      </p:grpSp>
      <p:sp>
        <p:nvSpPr>
          <p:cNvPr name="AutoShape 5" id="5"/>
          <p:cNvSpPr/>
          <p:nvPr/>
        </p:nvSpPr>
        <p:spPr>
          <a:xfrm rot="-10800000">
            <a:off x="9627902" y="8588830"/>
            <a:ext cx="792469" cy="789119"/>
          </a:xfrm>
          <a:prstGeom prst="rect">
            <a:avLst/>
          </a:prstGeom>
          <a:solidFill>
            <a:srgbClr val="FCCA12"/>
          </a:solidFill>
        </p:spPr>
      </p:sp>
      <p:grpSp>
        <p:nvGrpSpPr>
          <p:cNvPr name="Group 6" id="6"/>
          <p:cNvGrpSpPr>
            <a:grpSpLocks noChangeAspect="true"/>
          </p:cNvGrpSpPr>
          <p:nvPr/>
        </p:nvGrpSpPr>
        <p:grpSpPr>
          <a:xfrm rot="-10800000">
            <a:off x="8674234" y="8587155"/>
            <a:ext cx="792469" cy="792469"/>
            <a:chOff x="0" y="0"/>
            <a:chExt cx="1708150" cy="170815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706883" cy="1708150"/>
            </a:xfrm>
            <a:custGeom>
              <a:avLst/>
              <a:gdLst/>
              <a:ahLst/>
              <a:cxnLst/>
              <a:rect r="r" b="b" t="t" l="l"/>
              <a:pathLst>
                <a:path h="1708150" w="1706883">
                  <a:moveTo>
                    <a:pt x="853440" y="1708150"/>
                  </a:moveTo>
                  <a:cubicBezTo>
                    <a:pt x="383540" y="1708150"/>
                    <a:pt x="0" y="1324610"/>
                    <a:pt x="0" y="853440"/>
                  </a:cubicBezTo>
                  <a:cubicBezTo>
                    <a:pt x="0" y="383540"/>
                    <a:pt x="383540" y="0"/>
                    <a:pt x="853440" y="0"/>
                  </a:cubicBezTo>
                  <a:cubicBezTo>
                    <a:pt x="1324610" y="0"/>
                    <a:pt x="1706880" y="383540"/>
                    <a:pt x="1706880" y="853440"/>
                  </a:cubicBezTo>
                  <a:cubicBezTo>
                    <a:pt x="1708150" y="1324610"/>
                    <a:pt x="1324610" y="1708150"/>
                    <a:pt x="853440" y="1708150"/>
                  </a:cubicBezTo>
                  <a:close/>
                  <a:moveTo>
                    <a:pt x="853440" y="469900"/>
                  </a:moveTo>
                  <a:cubicBezTo>
                    <a:pt x="642620" y="469900"/>
                    <a:pt x="469900" y="642620"/>
                    <a:pt x="469900" y="853440"/>
                  </a:cubicBezTo>
                  <a:cubicBezTo>
                    <a:pt x="469900" y="1064260"/>
                    <a:pt x="642620" y="1236980"/>
                    <a:pt x="853440" y="1236980"/>
                  </a:cubicBezTo>
                  <a:cubicBezTo>
                    <a:pt x="1064260" y="1236980"/>
                    <a:pt x="1236980" y="1064260"/>
                    <a:pt x="1236980" y="853440"/>
                  </a:cubicBezTo>
                  <a:cubicBezTo>
                    <a:pt x="1236980" y="642620"/>
                    <a:pt x="1065530" y="469900"/>
                    <a:pt x="853440" y="469900"/>
                  </a:cubicBezTo>
                  <a:close/>
                </a:path>
              </a:pathLst>
            </a:custGeom>
            <a:solidFill>
              <a:srgbClr val="59C247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698861" y="5677674"/>
            <a:ext cx="4931955" cy="3667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600"/>
              </a:lnSpc>
            </a:pPr>
            <a:r>
              <a:rPr lang="en-US" b="true" sz="8000">
                <a:solidFill>
                  <a:srgbClr val="FCCA12"/>
                </a:solidFill>
                <a:latin typeface="Klein Bold"/>
                <a:ea typeface="Klein Bold"/>
                <a:cs typeface="Klein Bold"/>
                <a:sym typeface="Klein Bold"/>
              </a:rPr>
              <a:t>Family Income Benefit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510121" y="6137555"/>
            <a:ext cx="6680308" cy="2447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00"/>
              </a:lnSpc>
            </a:pPr>
            <a:r>
              <a:rPr lang="en-US" b="true" sz="8000">
                <a:solidFill>
                  <a:srgbClr val="FCCA12"/>
                </a:solidFill>
                <a:latin typeface="Klein Bold"/>
                <a:ea typeface="Klein Bold"/>
                <a:cs typeface="Klein Bold"/>
                <a:sym typeface="Klein Bold"/>
              </a:rPr>
              <a:t>Income Protection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5812210" y="3598491"/>
            <a:ext cx="3090020" cy="3090020"/>
            <a:chOff x="0" y="0"/>
            <a:chExt cx="4120026" cy="412002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120007" cy="4120007"/>
            </a:xfrm>
            <a:custGeom>
              <a:avLst/>
              <a:gdLst/>
              <a:ahLst/>
              <a:cxnLst/>
              <a:rect r="r" b="b" t="t" l="l"/>
              <a:pathLst>
                <a:path h="4120007" w="4120007">
                  <a:moveTo>
                    <a:pt x="0" y="2060067"/>
                  </a:moveTo>
                  <a:lnTo>
                    <a:pt x="2060067" y="0"/>
                  </a:lnTo>
                  <a:lnTo>
                    <a:pt x="4120007" y="2060067"/>
                  </a:lnTo>
                  <a:lnTo>
                    <a:pt x="2060067" y="4120007"/>
                  </a:lnTo>
                  <a:close/>
                </a:path>
              </a:pathLst>
            </a:custGeom>
            <a:solidFill>
              <a:srgbClr val="176FC1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7524751" y="1885950"/>
            <a:ext cx="3090019" cy="3090020"/>
            <a:chOff x="0" y="0"/>
            <a:chExt cx="4120026" cy="412002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120007" cy="4120007"/>
            </a:xfrm>
            <a:custGeom>
              <a:avLst/>
              <a:gdLst/>
              <a:ahLst/>
              <a:cxnLst/>
              <a:rect r="r" b="b" t="t" l="l"/>
              <a:pathLst>
                <a:path h="4120007" w="4120007">
                  <a:moveTo>
                    <a:pt x="0" y="2060067"/>
                  </a:moveTo>
                  <a:lnTo>
                    <a:pt x="2060067" y="0"/>
                  </a:lnTo>
                  <a:lnTo>
                    <a:pt x="4120007" y="2060067"/>
                  </a:lnTo>
                  <a:lnTo>
                    <a:pt x="2060067" y="4120007"/>
                  </a:lnTo>
                  <a:close/>
                </a:path>
              </a:pathLst>
            </a:custGeom>
            <a:solidFill>
              <a:srgbClr val="176FC1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9237291" y="3598491"/>
            <a:ext cx="3090020" cy="3090020"/>
            <a:chOff x="0" y="0"/>
            <a:chExt cx="4120026" cy="412002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120007" cy="4120007"/>
            </a:xfrm>
            <a:custGeom>
              <a:avLst/>
              <a:gdLst/>
              <a:ahLst/>
              <a:cxnLst/>
              <a:rect r="r" b="b" t="t" l="l"/>
              <a:pathLst>
                <a:path h="4120007" w="4120007">
                  <a:moveTo>
                    <a:pt x="0" y="2060067"/>
                  </a:moveTo>
                  <a:lnTo>
                    <a:pt x="2060067" y="0"/>
                  </a:lnTo>
                  <a:lnTo>
                    <a:pt x="4120007" y="2060067"/>
                  </a:lnTo>
                  <a:lnTo>
                    <a:pt x="2060067" y="4120007"/>
                  </a:lnTo>
                  <a:close/>
                </a:path>
              </a:pathLst>
            </a:custGeom>
            <a:solidFill>
              <a:srgbClr val="176FC1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7524751" y="5311030"/>
            <a:ext cx="3090019" cy="3090020"/>
            <a:chOff x="0" y="0"/>
            <a:chExt cx="4120026" cy="4120026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120007" cy="4120007"/>
            </a:xfrm>
            <a:custGeom>
              <a:avLst/>
              <a:gdLst/>
              <a:ahLst/>
              <a:cxnLst/>
              <a:rect r="r" b="b" t="t" l="l"/>
              <a:pathLst>
                <a:path h="4120007" w="4120007">
                  <a:moveTo>
                    <a:pt x="0" y="2060067"/>
                  </a:moveTo>
                  <a:lnTo>
                    <a:pt x="2060067" y="0"/>
                  </a:lnTo>
                  <a:lnTo>
                    <a:pt x="4120007" y="2060067"/>
                  </a:lnTo>
                  <a:lnTo>
                    <a:pt x="2060067" y="4120007"/>
                  </a:lnTo>
                  <a:close/>
                </a:path>
              </a:pathLst>
            </a:custGeom>
            <a:solidFill>
              <a:srgbClr val="176FC1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0" y="5089500"/>
            <a:ext cx="5400000" cy="108000"/>
            <a:chOff x="0" y="0"/>
            <a:chExt cx="7200000" cy="1440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7200011" cy="144018"/>
            </a:xfrm>
            <a:custGeom>
              <a:avLst/>
              <a:gdLst/>
              <a:ahLst/>
              <a:cxnLst/>
              <a:rect r="r" b="b" t="t" l="l"/>
              <a:pathLst>
                <a:path h="144018" w="7200011">
                  <a:moveTo>
                    <a:pt x="0" y="0"/>
                  </a:moveTo>
                  <a:lnTo>
                    <a:pt x="7200011" y="0"/>
                  </a:lnTo>
                  <a:lnTo>
                    <a:pt x="7200011" y="144018"/>
                  </a:lnTo>
                  <a:lnTo>
                    <a:pt x="0" y="144018"/>
                  </a:lnTo>
                  <a:close/>
                </a:path>
              </a:pathLst>
            </a:custGeom>
            <a:solidFill>
              <a:srgbClr val="E11414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2888000" y="5089500"/>
            <a:ext cx="5400000" cy="108000"/>
            <a:chOff x="0" y="0"/>
            <a:chExt cx="7200000" cy="1440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200011" cy="144018"/>
            </a:xfrm>
            <a:custGeom>
              <a:avLst/>
              <a:gdLst/>
              <a:ahLst/>
              <a:cxnLst/>
              <a:rect r="r" b="b" t="t" l="l"/>
              <a:pathLst>
                <a:path h="144018" w="7200011">
                  <a:moveTo>
                    <a:pt x="0" y="0"/>
                  </a:moveTo>
                  <a:lnTo>
                    <a:pt x="7200011" y="0"/>
                  </a:lnTo>
                  <a:lnTo>
                    <a:pt x="7200011" y="144018"/>
                  </a:lnTo>
                  <a:lnTo>
                    <a:pt x="0" y="144018"/>
                  </a:lnTo>
                  <a:close/>
                </a:path>
              </a:pathLst>
            </a:custGeom>
            <a:solidFill>
              <a:srgbClr val="E11414"/>
            </a:solidFill>
          </p:spPr>
        </p:sp>
      </p:grpSp>
      <p:sp>
        <p:nvSpPr>
          <p:cNvPr name="Freeform 22" id="22"/>
          <p:cNvSpPr/>
          <p:nvPr/>
        </p:nvSpPr>
        <p:spPr>
          <a:xfrm flipH="false" flipV="false" rot="0">
            <a:off x="10230778" y="4517739"/>
            <a:ext cx="1251524" cy="1251524"/>
          </a:xfrm>
          <a:custGeom>
            <a:avLst/>
            <a:gdLst/>
            <a:ahLst/>
            <a:cxnLst/>
            <a:rect r="r" b="b" t="t" l="l"/>
            <a:pathLst>
              <a:path h="1251524" w="1251524">
                <a:moveTo>
                  <a:pt x="0" y="0"/>
                </a:moveTo>
                <a:lnTo>
                  <a:pt x="1251524" y="0"/>
                </a:lnTo>
                <a:lnTo>
                  <a:pt x="1251524" y="1251524"/>
                </a:lnTo>
                <a:lnTo>
                  <a:pt x="0" y="12515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6802266" y="4517739"/>
            <a:ext cx="1258388" cy="1251524"/>
          </a:xfrm>
          <a:custGeom>
            <a:avLst/>
            <a:gdLst/>
            <a:ahLst/>
            <a:cxnLst/>
            <a:rect r="r" b="b" t="t" l="l"/>
            <a:pathLst>
              <a:path h="1251524" w="1258388">
                <a:moveTo>
                  <a:pt x="0" y="0"/>
                </a:moveTo>
                <a:lnTo>
                  <a:pt x="1258388" y="0"/>
                </a:lnTo>
                <a:lnTo>
                  <a:pt x="1258388" y="1251524"/>
                </a:lnTo>
                <a:lnTo>
                  <a:pt x="0" y="12515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8554360" y="6230278"/>
            <a:ext cx="1030800" cy="1251524"/>
          </a:xfrm>
          <a:custGeom>
            <a:avLst/>
            <a:gdLst/>
            <a:ahLst/>
            <a:cxnLst/>
            <a:rect r="r" b="b" t="t" l="l"/>
            <a:pathLst>
              <a:path h="1251524" w="1030800">
                <a:moveTo>
                  <a:pt x="0" y="0"/>
                </a:moveTo>
                <a:lnTo>
                  <a:pt x="1030801" y="0"/>
                </a:lnTo>
                <a:lnTo>
                  <a:pt x="1030801" y="1251524"/>
                </a:lnTo>
                <a:lnTo>
                  <a:pt x="0" y="12515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8615799" y="2805198"/>
            <a:ext cx="907924" cy="1251524"/>
          </a:xfrm>
          <a:custGeom>
            <a:avLst/>
            <a:gdLst/>
            <a:ahLst/>
            <a:cxnLst/>
            <a:rect r="r" b="b" t="t" l="l"/>
            <a:pathLst>
              <a:path h="1251524" w="907924">
                <a:moveTo>
                  <a:pt x="0" y="0"/>
                </a:moveTo>
                <a:lnTo>
                  <a:pt x="907924" y="0"/>
                </a:lnTo>
                <a:lnTo>
                  <a:pt x="907924" y="1251524"/>
                </a:lnTo>
                <a:lnTo>
                  <a:pt x="0" y="12515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1698861" y="1955514"/>
            <a:ext cx="6020921" cy="2447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00"/>
              </a:lnSpc>
            </a:pPr>
            <a:r>
              <a:rPr lang="en-US" sz="8000" b="true">
                <a:solidFill>
                  <a:srgbClr val="FCCA12"/>
                </a:solidFill>
                <a:latin typeface="Klein Bold"/>
                <a:ea typeface="Klein Bold"/>
                <a:cs typeface="Klein Bold"/>
                <a:sym typeface="Klein Bold"/>
              </a:rPr>
              <a:t>L</a:t>
            </a:r>
            <a:r>
              <a:rPr lang="en-US" b="true" sz="8000">
                <a:solidFill>
                  <a:srgbClr val="FCCA12"/>
                </a:solidFill>
                <a:latin typeface="Klein Bold"/>
                <a:ea typeface="Klein Bold"/>
                <a:cs typeface="Klein Bold"/>
                <a:sym typeface="Klein Bold"/>
              </a:rPr>
              <a:t>ife </a:t>
            </a:r>
          </a:p>
          <a:p>
            <a:pPr algn="l">
              <a:lnSpc>
                <a:spcPts val="9600"/>
              </a:lnSpc>
            </a:pPr>
            <a:r>
              <a:rPr lang="en-US" b="true" sz="8000">
                <a:solidFill>
                  <a:srgbClr val="FCCA12"/>
                </a:solidFill>
                <a:latin typeface="Klein Bold"/>
                <a:ea typeface="Klein Bold"/>
                <a:cs typeface="Klein Bold"/>
                <a:sym typeface="Klein Bold"/>
              </a:rPr>
              <a:t>Cover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2497663" y="1485612"/>
            <a:ext cx="6356156" cy="3667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600"/>
              </a:lnSpc>
            </a:pPr>
            <a:r>
              <a:rPr lang="en-US" b="true" sz="8000">
                <a:solidFill>
                  <a:srgbClr val="FCCA12"/>
                </a:solidFill>
                <a:latin typeface="Klein Bold"/>
                <a:ea typeface="Klein Bold"/>
                <a:cs typeface="Klein Bold"/>
                <a:sym typeface="Klein Bold"/>
              </a:rPr>
              <a:t>Cri</a:t>
            </a:r>
            <a:r>
              <a:rPr lang="en-US" b="true" sz="8000">
                <a:solidFill>
                  <a:srgbClr val="FCCA12"/>
                </a:solidFill>
                <a:latin typeface="Klein Bold"/>
                <a:ea typeface="Klein Bold"/>
                <a:cs typeface="Klein Bold"/>
                <a:sym typeface="Klein Bold"/>
              </a:rPr>
              <a:t>tical Illness Cover </a:t>
            </a:r>
          </a:p>
        </p:txBody>
      </p:sp>
      <p:sp>
        <p:nvSpPr>
          <p:cNvPr name="Freeform 28" id="28"/>
          <p:cNvSpPr/>
          <p:nvPr/>
        </p:nvSpPr>
        <p:spPr>
          <a:xfrm flipH="false" flipV="false" rot="0">
            <a:off x="0" y="0"/>
            <a:ext cx="9069760" cy="3104504"/>
          </a:xfrm>
          <a:custGeom>
            <a:avLst/>
            <a:gdLst/>
            <a:ahLst/>
            <a:cxnLst/>
            <a:rect r="r" b="b" t="t" l="l"/>
            <a:pathLst>
              <a:path h="3104504" w="9069760">
                <a:moveTo>
                  <a:pt x="0" y="0"/>
                </a:moveTo>
                <a:lnTo>
                  <a:pt x="9069760" y="0"/>
                </a:lnTo>
                <a:lnTo>
                  <a:pt x="9069760" y="3104504"/>
                </a:lnTo>
                <a:lnTo>
                  <a:pt x="0" y="310450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4740" r="-58399" b="-175809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6509933" y="-126328"/>
            <a:ext cx="2343886" cy="2373555"/>
          </a:xfrm>
          <a:custGeom>
            <a:avLst/>
            <a:gdLst/>
            <a:ahLst/>
            <a:cxnLst/>
            <a:rect r="r" b="b" t="t" l="l"/>
            <a:pathLst>
              <a:path h="2373555" w="2343886">
                <a:moveTo>
                  <a:pt x="0" y="0"/>
                </a:moveTo>
                <a:lnTo>
                  <a:pt x="2343886" y="0"/>
                </a:lnTo>
                <a:lnTo>
                  <a:pt x="2343886" y="2373556"/>
                </a:lnTo>
                <a:lnTo>
                  <a:pt x="0" y="237355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-1128417" y="8401050"/>
            <a:ext cx="2827278" cy="2565755"/>
          </a:xfrm>
          <a:custGeom>
            <a:avLst/>
            <a:gdLst/>
            <a:ahLst/>
            <a:cxnLst/>
            <a:rect r="r" b="b" t="t" l="l"/>
            <a:pathLst>
              <a:path h="2565755" w="2827278">
                <a:moveTo>
                  <a:pt x="0" y="0"/>
                </a:moveTo>
                <a:lnTo>
                  <a:pt x="2827278" y="0"/>
                </a:lnTo>
                <a:lnTo>
                  <a:pt x="2827278" y="2565755"/>
                </a:lnTo>
                <a:lnTo>
                  <a:pt x="0" y="256575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true" flipV="true" rot="0">
            <a:off x="9050709" y="7183810"/>
            <a:ext cx="9237291" cy="3104504"/>
          </a:xfrm>
          <a:custGeom>
            <a:avLst/>
            <a:gdLst/>
            <a:ahLst/>
            <a:cxnLst/>
            <a:rect r="r" b="b" t="t" l="l"/>
            <a:pathLst>
              <a:path h="3104504" w="9237291">
                <a:moveTo>
                  <a:pt x="9237291" y="3104505"/>
                </a:moveTo>
                <a:lnTo>
                  <a:pt x="0" y="3104505"/>
                </a:lnTo>
                <a:lnTo>
                  <a:pt x="0" y="0"/>
                </a:lnTo>
                <a:lnTo>
                  <a:pt x="9237291" y="0"/>
                </a:lnTo>
                <a:lnTo>
                  <a:pt x="9237291" y="3104505"/>
                </a:lnTo>
                <a:close/>
              </a:path>
            </a:pathLst>
          </a:custGeom>
          <a:blipFill>
            <a:blip r:embed="rId10"/>
            <a:stretch>
              <a:fillRect l="0" t="-4740" r="-55527" b="-175809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76FC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10652193" y="0"/>
            <a:ext cx="7635807" cy="10287000"/>
          </a:xfrm>
          <a:prstGeom prst="rect">
            <a:avLst/>
          </a:prstGeom>
          <a:solidFill>
            <a:srgbClr val="FCCA12"/>
          </a:solidFill>
        </p:spPr>
      </p:sp>
      <p:sp>
        <p:nvSpPr>
          <p:cNvPr name="TextBox 3" id="3"/>
          <p:cNvSpPr txBox="true"/>
          <p:nvPr/>
        </p:nvSpPr>
        <p:spPr>
          <a:xfrm rot="0">
            <a:off x="1131897" y="1397845"/>
            <a:ext cx="15311529" cy="11220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70"/>
              </a:lnSpc>
            </a:pPr>
            <a:r>
              <a:rPr lang="en-US" b="true" sz="6900" spc="-69">
                <a:solidFill>
                  <a:srgbClr val="FFFFFF"/>
                </a:solidFill>
                <a:latin typeface="Klein Bold"/>
                <a:ea typeface="Klein Bold"/>
                <a:cs typeface="Klein Bold"/>
                <a:sym typeface="Klein Bold"/>
              </a:rPr>
              <a:t>Fi</a:t>
            </a:r>
            <a:r>
              <a:rPr lang="en-US" b="true" sz="6900" spc="-69">
                <a:solidFill>
                  <a:srgbClr val="FFFFFF"/>
                </a:solidFill>
                <a:latin typeface="Klein Bold"/>
                <a:ea typeface="Klein Bold"/>
                <a:cs typeface="Klein Bold"/>
                <a:sym typeface="Klein Bold"/>
              </a:rPr>
              <a:t>lozofia produktowa Avivy</a:t>
            </a:r>
            <a:r>
              <a:rPr lang="en-US" b="true" sz="6900" spc="-69">
                <a:solidFill>
                  <a:srgbClr val="E11414"/>
                </a:solidFill>
                <a:latin typeface="Klein Bold"/>
                <a:ea typeface="Klein Bold"/>
                <a:cs typeface="Klein Bold"/>
                <a:sym typeface="Klein Bold"/>
              </a:rPr>
              <a:t>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2257486" y="7441993"/>
            <a:ext cx="2247519" cy="586200"/>
            <a:chOff x="0" y="0"/>
            <a:chExt cx="591939" cy="15439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91939" cy="154390"/>
            </a:xfrm>
            <a:custGeom>
              <a:avLst/>
              <a:gdLst/>
              <a:ahLst/>
              <a:cxnLst/>
              <a:rect r="r" b="b" t="t" l="l"/>
              <a:pathLst>
                <a:path h="154390" w="591939">
                  <a:moveTo>
                    <a:pt x="77195" y="0"/>
                  </a:moveTo>
                  <a:lnTo>
                    <a:pt x="514744" y="0"/>
                  </a:lnTo>
                  <a:cubicBezTo>
                    <a:pt x="535218" y="0"/>
                    <a:pt x="554852" y="8133"/>
                    <a:pt x="569329" y="22610"/>
                  </a:cubicBezTo>
                  <a:cubicBezTo>
                    <a:pt x="583806" y="37087"/>
                    <a:pt x="591939" y="56722"/>
                    <a:pt x="591939" y="77195"/>
                  </a:cubicBezTo>
                  <a:lnTo>
                    <a:pt x="591939" y="77195"/>
                  </a:lnTo>
                  <a:cubicBezTo>
                    <a:pt x="591939" y="119829"/>
                    <a:pt x="557378" y="154390"/>
                    <a:pt x="514744" y="154390"/>
                  </a:cubicBezTo>
                  <a:lnTo>
                    <a:pt x="77195" y="154390"/>
                  </a:lnTo>
                  <a:cubicBezTo>
                    <a:pt x="34561" y="154390"/>
                    <a:pt x="0" y="119829"/>
                    <a:pt x="0" y="77195"/>
                  </a:cubicBezTo>
                  <a:lnTo>
                    <a:pt x="0" y="77195"/>
                  </a:lnTo>
                  <a:cubicBezTo>
                    <a:pt x="0" y="34561"/>
                    <a:pt x="34561" y="0"/>
                    <a:pt x="77195" y="0"/>
                  </a:cubicBezTo>
                  <a:close/>
                </a:path>
              </a:pathLst>
            </a:custGeom>
            <a:solidFill>
              <a:srgbClr val="E11414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591939" cy="1543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6874735" y="7441993"/>
            <a:ext cx="3233771" cy="586200"/>
            <a:chOff x="0" y="0"/>
            <a:chExt cx="851693" cy="15439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51693" cy="154390"/>
            </a:xfrm>
            <a:custGeom>
              <a:avLst/>
              <a:gdLst/>
              <a:ahLst/>
              <a:cxnLst/>
              <a:rect r="r" b="b" t="t" l="l"/>
              <a:pathLst>
                <a:path h="154390" w="851693">
                  <a:moveTo>
                    <a:pt x="77195" y="0"/>
                  </a:moveTo>
                  <a:lnTo>
                    <a:pt x="774498" y="0"/>
                  </a:lnTo>
                  <a:cubicBezTo>
                    <a:pt x="794971" y="0"/>
                    <a:pt x="814606" y="8133"/>
                    <a:pt x="829083" y="22610"/>
                  </a:cubicBezTo>
                  <a:cubicBezTo>
                    <a:pt x="843560" y="37087"/>
                    <a:pt x="851693" y="56722"/>
                    <a:pt x="851693" y="77195"/>
                  </a:cubicBezTo>
                  <a:lnTo>
                    <a:pt x="851693" y="77195"/>
                  </a:lnTo>
                  <a:cubicBezTo>
                    <a:pt x="851693" y="119829"/>
                    <a:pt x="817131" y="154390"/>
                    <a:pt x="774498" y="154390"/>
                  </a:cubicBezTo>
                  <a:lnTo>
                    <a:pt x="77195" y="154390"/>
                  </a:lnTo>
                  <a:cubicBezTo>
                    <a:pt x="34561" y="154390"/>
                    <a:pt x="0" y="119829"/>
                    <a:pt x="0" y="77195"/>
                  </a:cubicBezTo>
                  <a:lnTo>
                    <a:pt x="0" y="77195"/>
                  </a:lnTo>
                  <a:cubicBezTo>
                    <a:pt x="0" y="34561"/>
                    <a:pt x="34561" y="0"/>
                    <a:pt x="77195" y="0"/>
                  </a:cubicBezTo>
                  <a:close/>
                </a:path>
              </a:pathLst>
            </a:custGeom>
            <a:solidFill>
              <a:srgbClr val="E11414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0"/>
              <a:ext cx="851693" cy="1543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1884128" y="7441993"/>
            <a:ext cx="4047668" cy="586200"/>
            <a:chOff x="0" y="0"/>
            <a:chExt cx="1066052" cy="15439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066052" cy="154390"/>
            </a:xfrm>
            <a:custGeom>
              <a:avLst/>
              <a:gdLst/>
              <a:ahLst/>
              <a:cxnLst/>
              <a:rect r="r" b="b" t="t" l="l"/>
              <a:pathLst>
                <a:path h="154390" w="1066052">
                  <a:moveTo>
                    <a:pt x="77195" y="0"/>
                  </a:moveTo>
                  <a:lnTo>
                    <a:pt x="988857" y="0"/>
                  </a:lnTo>
                  <a:cubicBezTo>
                    <a:pt x="1031491" y="0"/>
                    <a:pt x="1066052" y="34561"/>
                    <a:pt x="1066052" y="77195"/>
                  </a:cubicBezTo>
                  <a:lnTo>
                    <a:pt x="1066052" y="77195"/>
                  </a:lnTo>
                  <a:cubicBezTo>
                    <a:pt x="1066052" y="97669"/>
                    <a:pt x="1057919" y="117303"/>
                    <a:pt x="1043442" y="131780"/>
                  </a:cubicBezTo>
                  <a:cubicBezTo>
                    <a:pt x="1028966" y="146257"/>
                    <a:pt x="1009331" y="154390"/>
                    <a:pt x="988857" y="154390"/>
                  </a:cubicBezTo>
                  <a:lnTo>
                    <a:pt x="77195" y="154390"/>
                  </a:lnTo>
                  <a:cubicBezTo>
                    <a:pt x="34561" y="154390"/>
                    <a:pt x="0" y="119829"/>
                    <a:pt x="0" y="77195"/>
                  </a:cubicBezTo>
                  <a:lnTo>
                    <a:pt x="0" y="77195"/>
                  </a:lnTo>
                  <a:cubicBezTo>
                    <a:pt x="0" y="34561"/>
                    <a:pt x="34561" y="0"/>
                    <a:pt x="77195" y="0"/>
                  </a:cubicBezTo>
                  <a:close/>
                </a:path>
              </a:pathLst>
            </a:custGeom>
            <a:solidFill>
              <a:srgbClr val="E11414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0"/>
              <a:ext cx="1066052" cy="1543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2169844" y="7444580"/>
            <a:ext cx="2348345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Klein"/>
                <a:ea typeface="Klein"/>
                <a:cs typeface="Klein"/>
                <a:sym typeface="Klein"/>
              </a:rPr>
              <a:t>RODZINA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203713" y="7435055"/>
            <a:ext cx="4448479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Klein"/>
                <a:ea typeface="Klein"/>
                <a:cs typeface="Klein"/>
                <a:sym typeface="Klein"/>
              </a:rPr>
              <a:t>FLEXIBILITY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969794" y="7427014"/>
            <a:ext cx="4031682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Klein"/>
                <a:ea typeface="Klein"/>
                <a:cs typeface="Klein"/>
                <a:sym typeface="Klein"/>
              </a:rPr>
              <a:t>ADDITIONALS</a:t>
            </a:r>
          </a:p>
        </p:txBody>
      </p:sp>
      <p:pic>
        <p:nvPicPr>
          <p:cNvPr name="Picture 16" id="16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520733" y="3583112"/>
            <a:ext cx="3700532" cy="3700532"/>
          </a:xfrm>
          <a:prstGeom prst="rect">
            <a:avLst/>
          </a:prstGeom>
        </p:spPr>
      </p:pic>
      <p:sp>
        <p:nvSpPr>
          <p:cNvPr name="Freeform 17" id="17"/>
          <p:cNvSpPr/>
          <p:nvPr/>
        </p:nvSpPr>
        <p:spPr>
          <a:xfrm flipH="false" flipV="false" rot="0">
            <a:off x="2733738" y="4796117"/>
            <a:ext cx="1274523" cy="1274523"/>
          </a:xfrm>
          <a:custGeom>
            <a:avLst/>
            <a:gdLst/>
            <a:ahLst/>
            <a:cxnLst/>
            <a:rect r="r" b="b" t="t" l="l"/>
            <a:pathLst>
              <a:path h="1274523" w="1274523">
                <a:moveTo>
                  <a:pt x="0" y="0"/>
                </a:moveTo>
                <a:lnTo>
                  <a:pt x="1274523" y="0"/>
                </a:lnTo>
                <a:lnTo>
                  <a:pt x="1274523" y="1274524"/>
                </a:lnTo>
                <a:lnTo>
                  <a:pt x="0" y="12745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2990000" y="5290504"/>
            <a:ext cx="76200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b="true" sz="1800">
                <a:solidFill>
                  <a:srgbClr val="FFFFFF"/>
                </a:solidFill>
                <a:latin typeface="Klein Bold"/>
                <a:ea typeface="Klein Bold"/>
                <a:cs typeface="Klein Bold"/>
                <a:sym typeface="Klein Bold"/>
              </a:rPr>
              <a:t>1</a:t>
            </a:r>
          </a:p>
        </p:txBody>
      </p:sp>
      <p:pic>
        <p:nvPicPr>
          <p:cNvPr name="Picture 19" id="19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6560599" y="3583112"/>
            <a:ext cx="3700532" cy="3700532"/>
          </a:xfrm>
          <a:prstGeom prst="rect">
            <a:avLst/>
          </a:prstGeom>
        </p:spPr>
      </p:pic>
      <p:sp>
        <p:nvSpPr>
          <p:cNvPr name="Freeform 20" id="20"/>
          <p:cNvSpPr/>
          <p:nvPr/>
        </p:nvSpPr>
        <p:spPr>
          <a:xfrm flipH="false" flipV="false" rot="0">
            <a:off x="7773604" y="4796117"/>
            <a:ext cx="1274523" cy="1274523"/>
          </a:xfrm>
          <a:custGeom>
            <a:avLst/>
            <a:gdLst/>
            <a:ahLst/>
            <a:cxnLst/>
            <a:rect r="r" b="b" t="t" l="l"/>
            <a:pathLst>
              <a:path h="1274523" w="1274523">
                <a:moveTo>
                  <a:pt x="0" y="0"/>
                </a:moveTo>
                <a:lnTo>
                  <a:pt x="1274523" y="0"/>
                </a:lnTo>
                <a:lnTo>
                  <a:pt x="1274523" y="1274524"/>
                </a:lnTo>
                <a:lnTo>
                  <a:pt x="0" y="12745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8025662" y="5290504"/>
            <a:ext cx="76200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b="true" sz="1800">
                <a:solidFill>
                  <a:srgbClr val="FFFFFF"/>
                </a:solidFill>
                <a:latin typeface="Klein Bold"/>
                <a:ea typeface="Klein Bold"/>
                <a:cs typeface="Klein Bold"/>
                <a:sym typeface="Klein Bold"/>
              </a:rPr>
              <a:t>2</a:t>
            </a:r>
          </a:p>
        </p:txBody>
      </p:sp>
      <p:pic>
        <p:nvPicPr>
          <p:cNvPr name="Picture 22" id="22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11693197" y="3583112"/>
            <a:ext cx="3700532" cy="3700532"/>
          </a:xfrm>
          <a:prstGeom prst="rect">
            <a:avLst/>
          </a:prstGeom>
        </p:spPr>
      </p:pic>
      <p:sp>
        <p:nvSpPr>
          <p:cNvPr name="Freeform 23" id="23"/>
          <p:cNvSpPr/>
          <p:nvPr/>
        </p:nvSpPr>
        <p:spPr>
          <a:xfrm flipH="false" flipV="false" rot="0">
            <a:off x="12906202" y="4796117"/>
            <a:ext cx="1274523" cy="1274523"/>
          </a:xfrm>
          <a:custGeom>
            <a:avLst/>
            <a:gdLst/>
            <a:ahLst/>
            <a:cxnLst/>
            <a:rect r="r" b="b" t="t" l="l"/>
            <a:pathLst>
              <a:path h="1274523" w="1274523">
                <a:moveTo>
                  <a:pt x="0" y="0"/>
                </a:moveTo>
                <a:lnTo>
                  <a:pt x="1274523" y="0"/>
                </a:lnTo>
                <a:lnTo>
                  <a:pt x="1274523" y="1274524"/>
                </a:lnTo>
                <a:lnTo>
                  <a:pt x="0" y="127452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3213205" y="5302494"/>
            <a:ext cx="76200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b="true" sz="1800">
                <a:solidFill>
                  <a:srgbClr val="FFFFFF"/>
                </a:solidFill>
                <a:latin typeface="Klein Bold"/>
                <a:ea typeface="Klein Bold"/>
                <a:cs typeface="Klein Bold"/>
                <a:sym typeface="Klein Bold"/>
              </a:rPr>
              <a:t>3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2257486" y="8380881"/>
            <a:ext cx="2546666" cy="1009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  <a:spcBef>
                <a:spcPct val="0"/>
              </a:spcBef>
            </a:pPr>
            <a:r>
              <a:rPr lang="en-US" sz="2199">
                <a:solidFill>
                  <a:srgbClr val="FFFFFF"/>
                </a:solidFill>
                <a:latin typeface="Klein"/>
                <a:ea typeface="Klein"/>
                <a:cs typeface="Klein"/>
                <a:sym typeface="Klein"/>
              </a:rPr>
              <a:t>Skupienie na kom</a:t>
            </a:r>
            <a:r>
              <a:rPr lang="en-US" sz="2199">
                <a:solidFill>
                  <a:srgbClr val="FFFFFF"/>
                </a:solidFill>
                <a:latin typeface="Klein"/>
                <a:ea typeface="Klein"/>
                <a:cs typeface="Klein"/>
                <a:sym typeface="Klein"/>
              </a:rPr>
              <a:t>pleksowej ochronie rodziny.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6874735" y="8380881"/>
            <a:ext cx="4154156" cy="676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  <a:spcBef>
                <a:spcPct val="0"/>
              </a:spcBef>
            </a:pPr>
            <a:r>
              <a:rPr lang="en-US" sz="2199">
                <a:solidFill>
                  <a:srgbClr val="FFFFFF"/>
                </a:solidFill>
                <a:latin typeface="Klein"/>
                <a:ea typeface="Klein"/>
                <a:cs typeface="Klein"/>
                <a:sym typeface="Klein"/>
              </a:rPr>
              <a:t>Ela</a:t>
            </a:r>
            <a:r>
              <a:rPr lang="en-US" sz="2199">
                <a:solidFill>
                  <a:srgbClr val="FFFFFF"/>
                </a:solidFill>
                <a:latin typeface="Klein"/>
                <a:ea typeface="Klein"/>
                <a:cs typeface="Klein"/>
                <a:sym typeface="Klein"/>
              </a:rPr>
              <a:t>styczne dopasowanie planu do budżetu klienta.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1900114" y="8380881"/>
            <a:ext cx="4101362" cy="1009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  <a:spcBef>
                <a:spcPct val="0"/>
              </a:spcBef>
            </a:pPr>
            <a:r>
              <a:rPr lang="en-US" sz="2199">
                <a:solidFill>
                  <a:srgbClr val="FFFFFF"/>
                </a:solidFill>
                <a:latin typeface="Klein"/>
                <a:ea typeface="Klein"/>
                <a:cs typeface="Klein"/>
                <a:sym typeface="Klein"/>
              </a:rPr>
              <a:t>Możliwość rozbudowy polisy o</a:t>
            </a:r>
            <a:r>
              <a:rPr lang="en-US" sz="2199">
                <a:solidFill>
                  <a:srgbClr val="FFFFFF"/>
                </a:solidFill>
                <a:latin typeface="Klein"/>
                <a:ea typeface="Klein"/>
                <a:cs typeface="Klein"/>
                <a:sym typeface="Klein"/>
              </a:rPr>
              <a:t> liczne dodatki i opcje rozszerzeń.</a:t>
            </a:r>
          </a:p>
        </p:txBody>
      </p:sp>
      <p:sp>
        <p:nvSpPr>
          <p:cNvPr name="Freeform 28" id="28"/>
          <p:cNvSpPr/>
          <p:nvPr/>
        </p:nvSpPr>
        <p:spPr>
          <a:xfrm flipH="false" flipV="false" rot="1235975">
            <a:off x="16330984" y="8988239"/>
            <a:ext cx="2570899" cy="1870329"/>
          </a:xfrm>
          <a:custGeom>
            <a:avLst/>
            <a:gdLst/>
            <a:ahLst/>
            <a:cxnLst/>
            <a:rect r="r" b="b" t="t" l="l"/>
            <a:pathLst>
              <a:path h="1870329" w="2570899">
                <a:moveTo>
                  <a:pt x="0" y="0"/>
                </a:moveTo>
                <a:lnTo>
                  <a:pt x="2570899" y="0"/>
                </a:lnTo>
                <a:lnTo>
                  <a:pt x="2570899" y="1870328"/>
                </a:lnTo>
                <a:lnTo>
                  <a:pt x="0" y="187032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5085352" y="-363210"/>
            <a:ext cx="4063365" cy="4114800"/>
          </a:xfrm>
          <a:custGeom>
            <a:avLst/>
            <a:gdLst/>
            <a:ahLst/>
            <a:cxnLst/>
            <a:rect r="r" b="b" t="t" l="l"/>
            <a:pathLst>
              <a:path h="4114800" w="4063365">
                <a:moveTo>
                  <a:pt x="0" y="0"/>
                </a:moveTo>
                <a:lnTo>
                  <a:pt x="4063365" y="0"/>
                </a:lnTo>
                <a:lnTo>
                  <a:pt x="406336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0" y="0"/>
            <a:ext cx="10652193" cy="3891490"/>
          </a:xfrm>
          <a:custGeom>
            <a:avLst/>
            <a:gdLst/>
            <a:ahLst/>
            <a:cxnLst/>
            <a:rect r="r" b="b" t="t" l="l"/>
            <a:pathLst>
              <a:path h="3891490" w="10652193">
                <a:moveTo>
                  <a:pt x="0" y="0"/>
                </a:moveTo>
                <a:lnTo>
                  <a:pt x="10652193" y="0"/>
                </a:lnTo>
                <a:lnTo>
                  <a:pt x="10652193" y="3891490"/>
                </a:lnTo>
                <a:lnTo>
                  <a:pt x="0" y="389149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-4740" r="-69057" b="-175809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9347480" y="0"/>
            <a:ext cx="8959570" cy="10287000"/>
          </a:xfrm>
          <a:prstGeom prst="rect">
            <a:avLst/>
          </a:prstGeom>
          <a:solidFill>
            <a:srgbClr val="FCCA12"/>
          </a:solidFill>
        </p:spPr>
      </p:sp>
      <p:grpSp>
        <p:nvGrpSpPr>
          <p:cNvPr name="Group 3" id="3"/>
          <p:cNvGrpSpPr/>
          <p:nvPr/>
        </p:nvGrpSpPr>
        <p:grpSpPr>
          <a:xfrm rot="0">
            <a:off x="10680592" y="9739975"/>
            <a:ext cx="6763138" cy="475303"/>
            <a:chOff x="0" y="0"/>
            <a:chExt cx="9017517" cy="633737"/>
          </a:xfrm>
        </p:grpSpPr>
        <p:grpSp>
          <p:nvGrpSpPr>
            <p:cNvPr name="Group 4" id="4"/>
            <p:cNvGrpSpPr>
              <a:grpSpLocks noChangeAspect="true"/>
            </p:cNvGrpSpPr>
            <p:nvPr/>
          </p:nvGrpSpPr>
          <p:grpSpPr>
            <a:xfrm rot="5400000">
              <a:off x="2286485" y="0"/>
              <a:ext cx="633737" cy="633737"/>
              <a:chOff x="0" y="0"/>
              <a:chExt cx="1708150" cy="1708150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1706883" cy="1708150"/>
              </a:xfrm>
              <a:custGeom>
                <a:avLst/>
                <a:gdLst/>
                <a:ahLst/>
                <a:cxnLst/>
                <a:rect r="r" b="b" t="t" l="l"/>
                <a:pathLst>
                  <a:path h="1708150" w="1706883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FF0000"/>
              </a:solidFill>
            </p:spPr>
          </p:sp>
        </p:grpSp>
        <p:sp>
          <p:nvSpPr>
            <p:cNvPr name="Freeform 6" id="6"/>
            <p:cNvSpPr/>
            <p:nvPr/>
          </p:nvSpPr>
          <p:spPr>
            <a:xfrm flipH="false" flipV="false" rot="5400000">
              <a:off x="3048647" y="0"/>
              <a:ext cx="633737" cy="633737"/>
            </a:xfrm>
            <a:custGeom>
              <a:avLst/>
              <a:gdLst/>
              <a:ahLst/>
              <a:cxnLst/>
              <a:rect r="r" b="b" t="t" l="l"/>
              <a:pathLst>
                <a:path h="633737" w="633737">
                  <a:moveTo>
                    <a:pt x="0" y="0"/>
                  </a:moveTo>
                  <a:lnTo>
                    <a:pt x="633737" y="0"/>
                  </a:lnTo>
                  <a:lnTo>
                    <a:pt x="633737" y="633737"/>
                  </a:lnTo>
                  <a:lnTo>
                    <a:pt x="0" y="633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7" id="7"/>
            <p:cNvGrpSpPr>
              <a:grpSpLocks noChangeAspect="true"/>
            </p:cNvGrpSpPr>
            <p:nvPr/>
          </p:nvGrpSpPr>
          <p:grpSpPr>
            <a:xfrm rot="5400000">
              <a:off x="762162" y="0"/>
              <a:ext cx="633737" cy="633737"/>
              <a:chOff x="0" y="0"/>
              <a:chExt cx="1708150" cy="170815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706883" cy="1708150"/>
              </a:xfrm>
              <a:custGeom>
                <a:avLst/>
                <a:gdLst/>
                <a:ahLst/>
                <a:cxnLst/>
                <a:rect r="r" b="b" t="t" l="l"/>
                <a:pathLst>
                  <a:path h="1708150" w="1706883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FF0000"/>
              </a:solidFill>
            </p:spPr>
          </p:sp>
        </p:grpSp>
        <p:sp>
          <p:nvSpPr>
            <p:cNvPr name="Freeform 9" id="9"/>
            <p:cNvSpPr/>
            <p:nvPr/>
          </p:nvSpPr>
          <p:spPr>
            <a:xfrm flipH="false" flipV="false" rot="5400000">
              <a:off x="1524324" y="0"/>
              <a:ext cx="633737" cy="633737"/>
            </a:xfrm>
            <a:custGeom>
              <a:avLst/>
              <a:gdLst/>
              <a:ahLst/>
              <a:cxnLst/>
              <a:rect r="r" b="b" t="t" l="l"/>
              <a:pathLst>
                <a:path h="633737" w="633737">
                  <a:moveTo>
                    <a:pt x="0" y="0"/>
                  </a:moveTo>
                  <a:lnTo>
                    <a:pt x="633736" y="0"/>
                  </a:lnTo>
                  <a:lnTo>
                    <a:pt x="633736" y="633737"/>
                  </a:lnTo>
                  <a:lnTo>
                    <a:pt x="0" y="633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5400000">
              <a:off x="0" y="0"/>
              <a:ext cx="633737" cy="633737"/>
            </a:xfrm>
            <a:custGeom>
              <a:avLst/>
              <a:gdLst/>
              <a:ahLst/>
              <a:cxnLst/>
              <a:rect r="r" b="b" t="t" l="l"/>
              <a:pathLst>
                <a:path h="633737" w="633737">
                  <a:moveTo>
                    <a:pt x="0" y="0"/>
                  </a:moveTo>
                  <a:lnTo>
                    <a:pt x="633737" y="0"/>
                  </a:lnTo>
                  <a:lnTo>
                    <a:pt x="633737" y="633737"/>
                  </a:lnTo>
                  <a:lnTo>
                    <a:pt x="0" y="633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11" id="11"/>
            <p:cNvGrpSpPr>
              <a:grpSpLocks noChangeAspect="true"/>
            </p:cNvGrpSpPr>
            <p:nvPr/>
          </p:nvGrpSpPr>
          <p:grpSpPr>
            <a:xfrm rot="5400000">
              <a:off x="3810809" y="0"/>
              <a:ext cx="633737" cy="633737"/>
              <a:chOff x="0" y="0"/>
              <a:chExt cx="1708150" cy="170815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1706883" cy="1708150"/>
              </a:xfrm>
              <a:custGeom>
                <a:avLst/>
                <a:gdLst/>
                <a:ahLst/>
                <a:cxnLst/>
                <a:rect r="r" b="b" t="t" l="l"/>
                <a:pathLst>
                  <a:path h="1708150" w="1706883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FF0000"/>
              </a:solidFill>
            </p:spPr>
          </p:sp>
        </p:grpSp>
        <p:sp>
          <p:nvSpPr>
            <p:cNvPr name="Freeform 13" id="13"/>
            <p:cNvSpPr/>
            <p:nvPr/>
          </p:nvSpPr>
          <p:spPr>
            <a:xfrm flipH="false" flipV="false" rot="5400000">
              <a:off x="4572971" y="0"/>
              <a:ext cx="633737" cy="633737"/>
            </a:xfrm>
            <a:custGeom>
              <a:avLst/>
              <a:gdLst/>
              <a:ahLst/>
              <a:cxnLst/>
              <a:rect r="r" b="b" t="t" l="l"/>
              <a:pathLst>
                <a:path h="633737" w="633737">
                  <a:moveTo>
                    <a:pt x="0" y="0"/>
                  </a:moveTo>
                  <a:lnTo>
                    <a:pt x="633737" y="0"/>
                  </a:lnTo>
                  <a:lnTo>
                    <a:pt x="633737" y="633737"/>
                  </a:lnTo>
                  <a:lnTo>
                    <a:pt x="0" y="633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14" id="14"/>
            <p:cNvGrpSpPr>
              <a:grpSpLocks noChangeAspect="true"/>
            </p:cNvGrpSpPr>
            <p:nvPr/>
          </p:nvGrpSpPr>
          <p:grpSpPr>
            <a:xfrm rot="5400000">
              <a:off x="5335133" y="0"/>
              <a:ext cx="633737" cy="633737"/>
              <a:chOff x="0" y="0"/>
              <a:chExt cx="1708150" cy="1708150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1706883" cy="1708150"/>
              </a:xfrm>
              <a:custGeom>
                <a:avLst/>
                <a:gdLst/>
                <a:ahLst/>
                <a:cxnLst/>
                <a:rect r="r" b="b" t="t" l="l"/>
                <a:pathLst>
                  <a:path h="1708150" w="1706883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FF0000"/>
              </a:solidFill>
            </p:spPr>
          </p:sp>
        </p:grpSp>
        <p:sp>
          <p:nvSpPr>
            <p:cNvPr name="Freeform 16" id="16"/>
            <p:cNvSpPr/>
            <p:nvPr/>
          </p:nvSpPr>
          <p:spPr>
            <a:xfrm flipH="false" flipV="false" rot="5400000">
              <a:off x="6097295" y="0"/>
              <a:ext cx="633737" cy="633737"/>
            </a:xfrm>
            <a:custGeom>
              <a:avLst/>
              <a:gdLst/>
              <a:ahLst/>
              <a:cxnLst/>
              <a:rect r="r" b="b" t="t" l="l"/>
              <a:pathLst>
                <a:path h="633737" w="633737">
                  <a:moveTo>
                    <a:pt x="0" y="0"/>
                  </a:moveTo>
                  <a:lnTo>
                    <a:pt x="633736" y="0"/>
                  </a:lnTo>
                  <a:lnTo>
                    <a:pt x="633736" y="633737"/>
                  </a:lnTo>
                  <a:lnTo>
                    <a:pt x="0" y="633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17" id="17"/>
            <p:cNvGrpSpPr>
              <a:grpSpLocks noChangeAspect="true"/>
            </p:cNvGrpSpPr>
            <p:nvPr/>
          </p:nvGrpSpPr>
          <p:grpSpPr>
            <a:xfrm rot="5400000">
              <a:off x="6859456" y="0"/>
              <a:ext cx="633737" cy="633737"/>
              <a:chOff x="0" y="0"/>
              <a:chExt cx="1708150" cy="1708150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1706883" cy="1708150"/>
              </a:xfrm>
              <a:custGeom>
                <a:avLst/>
                <a:gdLst/>
                <a:ahLst/>
                <a:cxnLst/>
                <a:rect r="r" b="b" t="t" l="l"/>
                <a:pathLst>
                  <a:path h="1708150" w="1706883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FF0000"/>
              </a:solidFill>
            </p:spPr>
          </p:sp>
        </p:grpSp>
        <p:sp>
          <p:nvSpPr>
            <p:cNvPr name="Freeform 19" id="19"/>
            <p:cNvSpPr/>
            <p:nvPr/>
          </p:nvSpPr>
          <p:spPr>
            <a:xfrm flipH="false" flipV="false" rot="5400000">
              <a:off x="7621618" y="0"/>
              <a:ext cx="633737" cy="633737"/>
            </a:xfrm>
            <a:custGeom>
              <a:avLst/>
              <a:gdLst/>
              <a:ahLst/>
              <a:cxnLst/>
              <a:rect r="r" b="b" t="t" l="l"/>
              <a:pathLst>
                <a:path h="633737" w="633737">
                  <a:moveTo>
                    <a:pt x="0" y="0"/>
                  </a:moveTo>
                  <a:lnTo>
                    <a:pt x="633737" y="0"/>
                  </a:lnTo>
                  <a:lnTo>
                    <a:pt x="633737" y="633737"/>
                  </a:lnTo>
                  <a:lnTo>
                    <a:pt x="0" y="633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20" id="20"/>
            <p:cNvGrpSpPr>
              <a:grpSpLocks noChangeAspect="true"/>
            </p:cNvGrpSpPr>
            <p:nvPr/>
          </p:nvGrpSpPr>
          <p:grpSpPr>
            <a:xfrm rot="5400000">
              <a:off x="8383780" y="0"/>
              <a:ext cx="633737" cy="633737"/>
              <a:chOff x="0" y="0"/>
              <a:chExt cx="1708150" cy="1708150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1706883" cy="1708150"/>
              </a:xfrm>
              <a:custGeom>
                <a:avLst/>
                <a:gdLst/>
                <a:ahLst/>
                <a:cxnLst/>
                <a:rect r="r" b="b" t="t" l="l"/>
                <a:pathLst>
                  <a:path h="1708150" w="1706883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FF0000"/>
              </a:solidFill>
            </p:spPr>
          </p:sp>
        </p:grpSp>
      </p:grpSp>
      <p:sp>
        <p:nvSpPr>
          <p:cNvPr name="TextBox 22" id="22"/>
          <p:cNvSpPr txBox="true"/>
          <p:nvPr/>
        </p:nvSpPr>
        <p:spPr>
          <a:xfrm rot="0">
            <a:off x="9571820" y="3820978"/>
            <a:ext cx="8716180" cy="52476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19"/>
              </a:lnSpc>
              <a:spcBef>
                <a:spcPct val="0"/>
              </a:spcBef>
            </a:pPr>
            <a:r>
              <a:rPr lang="en-US" b="true" sz="4299">
                <a:solidFill>
                  <a:srgbClr val="176FC1"/>
                </a:solidFill>
                <a:latin typeface="Klein Bold"/>
                <a:ea typeface="Klein Bold"/>
                <a:cs typeface="Klein Bold"/>
                <a:sym typeface="Klein Bold"/>
              </a:rPr>
              <a:t>Children’s Critical Illness Cover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</a:p>
          <a:p>
            <a:pPr algn="just">
              <a:lnSpc>
                <a:spcPts val="3499"/>
              </a:lnSpc>
              <a:spcBef>
                <a:spcPct val="0"/>
              </a:spcBef>
            </a:pP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4AAD"/>
                </a:solidFill>
                <a:latin typeface="Klein"/>
                <a:ea typeface="Klein"/>
                <a:cs typeface="Klein"/>
                <a:sym typeface="Klein"/>
              </a:rPr>
              <a:t>Ochrona dla dzieci już od 30. dnia życia.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4AAD"/>
                </a:solidFill>
                <a:latin typeface="Klein"/>
                <a:ea typeface="Klein"/>
                <a:cs typeface="Klein"/>
                <a:sym typeface="Klein"/>
              </a:rPr>
              <a:t>Szeroki zakres chorób dziecięcych + benefit za śmierć dziecka.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4AAD"/>
                </a:solidFill>
                <a:latin typeface="Klein"/>
                <a:ea typeface="Klein"/>
                <a:cs typeface="Klein"/>
                <a:sym typeface="Klein"/>
              </a:rPr>
              <a:t>Dodatkowe świadczenie z tytułu powikłań ciążowych.</a:t>
            </a:r>
          </a:p>
          <a:p>
            <a:pPr algn="l">
              <a:lnSpc>
                <a:spcPts val="3499"/>
              </a:lnSpc>
            </a:pPr>
          </a:p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4AAD"/>
                </a:solidFill>
                <a:latin typeface="Klein"/>
                <a:ea typeface="Klein"/>
                <a:cs typeface="Klein"/>
                <a:sym typeface="Klein"/>
              </a:rPr>
              <a:t>💡 Tip: Rodzice często nie wiedzą, że taka opcja istnieje, warto ją podkreślić przy rodzinnych rozmowach.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0" y="4235159"/>
            <a:ext cx="8858656" cy="506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19"/>
              </a:lnSpc>
              <a:spcBef>
                <a:spcPct val="0"/>
              </a:spcBef>
            </a:pPr>
            <a:r>
              <a:rPr lang="en-US" b="true" sz="4299">
                <a:solidFill>
                  <a:srgbClr val="000000"/>
                </a:solidFill>
                <a:latin typeface="Klein Bold"/>
                <a:ea typeface="Klein Bold"/>
                <a:cs typeface="Klein Bold"/>
                <a:sym typeface="Klein Bold"/>
              </a:rPr>
              <a:t>Critical Illness+ (Upgraded)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</a:p>
          <a:p>
            <a:pPr algn="ctr">
              <a:lnSpc>
                <a:spcPts val="2800"/>
              </a:lnSpc>
              <a:spcBef>
                <a:spcPct val="0"/>
              </a:spcBef>
            </a:pP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Obejmuje ponad 50 chorób krytycznych z pełną wypłatą.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Dodatkowe 24 warunki częściowe z częściową wypłatą.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Szersze definicje chorób (np. kardiomiopatia, udar rdzeniowy, łagodne guzy).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Idealne rozwiązanie dla klientów, którzy chcą maksymalnego zakresu ochrony.</a:t>
            </a:r>
          </a:p>
        </p:txBody>
      </p:sp>
      <p:sp>
        <p:nvSpPr>
          <p:cNvPr name="Freeform 24" id="24"/>
          <p:cNvSpPr/>
          <p:nvPr/>
        </p:nvSpPr>
        <p:spPr>
          <a:xfrm flipH="false" flipV="false" rot="0">
            <a:off x="-81196" y="0"/>
            <a:ext cx="9428675" cy="3104504"/>
          </a:xfrm>
          <a:custGeom>
            <a:avLst/>
            <a:gdLst/>
            <a:ahLst/>
            <a:cxnLst/>
            <a:rect r="r" b="b" t="t" l="l"/>
            <a:pathLst>
              <a:path h="3104504" w="9428675">
                <a:moveTo>
                  <a:pt x="0" y="0"/>
                </a:moveTo>
                <a:lnTo>
                  <a:pt x="9428676" y="0"/>
                </a:lnTo>
                <a:lnTo>
                  <a:pt x="9428676" y="3104504"/>
                </a:lnTo>
                <a:lnTo>
                  <a:pt x="0" y="31045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172" r="-39655" b="-156966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2250110" y="679116"/>
            <a:ext cx="2827278" cy="2565755"/>
          </a:xfrm>
          <a:custGeom>
            <a:avLst/>
            <a:gdLst/>
            <a:ahLst/>
            <a:cxnLst/>
            <a:rect r="r" b="b" t="t" l="l"/>
            <a:pathLst>
              <a:path h="2565755" w="2827278">
                <a:moveTo>
                  <a:pt x="0" y="0"/>
                </a:moveTo>
                <a:lnTo>
                  <a:pt x="2827278" y="0"/>
                </a:lnTo>
                <a:lnTo>
                  <a:pt x="2827278" y="2565755"/>
                </a:lnTo>
                <a:lnTo>
                  <a:pt x="0" y="256575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3199203" y="1253516"/>
            <a:ext cx="2867878" cy="2904181"/>
          </a:xfrm>
          <a:custGeom>
            <a:avLst/>
            <a:gdLst/>
            <a:ahLst/>
            <a:cxnLst/>
            <a:rect r="r" b="b" t="t" l="l"/>
            <a:pathLst>
              <a:path h="2904181" w="2867878">
                <a:moveTo>
                  <a:pt x="0" y="0"/>
                </a:moveTo>
                <a:lnTo>
                  <a:pt x="2867878" y="0"/>
                </a:lnTo>
                <a:lnTo>
                  <a:pt x="2867878" y="2904181"/>
                </a:lnTo>
                <a:lnTo>
                  <a:pt x="0" y="290418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9347480" y="0"/>
            <a:ext cx="8959570" cy="10287000"/>
          </a:xfrm>
          <a:prstGeom prst="rect">
            <a:avLst/>
          </a:prstGeom>
          <a:solidFill>
            <a:srgbClr val="FCCA12"/>
          </a:solidFill>
        </p:spPr>
      </p:sp>
      <p:grpSp>
        <p:nvGrpSpPr>
          <p:cNvPr name="Group 3" id="3"/>
          <p:cNvGrpSpPr/>
          <p:nvPr/>
        </p:nvGrpSpPr>
        <p:grpSpPr>
          <a:xfrm rot="0">
            <a:off x="10680592" y="9739975"/>
            <a:ext cx="6763138" cy="475303"/>
            <a:chOff x="0" y="0"/>
            <a:chExt cx="9017517" cy="633737"/>
          </a:xfrm>
        </p:grpSpPr>
        <p:grpSp>
          <p:nvGrpSpPr>
            <p:cNvPr name="Group 4" id="4"/>
            <p:cNvGrpSpPr>
              <a:grpSpLocks noChangeAspect="true"/>
            </p:cNvGrpSpPr>
            <p:nvPr/>
          </p:nvGrpSpPr>
          <p:grpSpPr>
            <a:xfrm rot="5400000">
              <a:off x="2286485" y="0"/>
              <a:ext cx="633737" cy="633737"/>
              <a:chOff x="0" y="0"/>
              <a:chExt cx="1708150" cy="1708150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1706883" cy="1708150"/>
              </a:xfrm>
              <a:custGeom>
                <a:avLst/>
                <a:gdLst/>
                <a:ahLst/>
                <a:cxnLst/>
                <a:rect r="r" b="b" t="t" l="l"/>
                <a:pathLst>
                  <a:path h="1708150" w="1706883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FF0000"/>
              </a:solidFill>
            </p:spPr>
          </p:sp>
        </p:grpSp>
        <p:sp>
          <p:nvSpPr>
            <p:cNvPr name="Freeform 6" id="6"/>
            <p:cNvSpPr/>
            <p:nvPr/>
          </p:nvSpPr>
          <p:spPr>
            <a:xfrm flipH="false" flipV="false" rot="5400000">
              <a:off x="3048647" y="0"/>
              <a:ext cx="633737" cy="633737"/>
            </a:xfrm>
            <a:custGeom>
              <a:avLst/>
              <a:gdLst/>
              <a:ahLst/>
              <a:cxnLst/>
              <a:rect r="r" b="b" t="t" l="l"/>
              <a:pathLst>
                <a:path h="633737" w="633737">
                  <a:moveTo>
                    <a:pt x="0" y="0"/>
                  </a:moveTo>
                  <a:lnTo>
                    <a:pt x="633737" y="0"/>
                  </a:lnTo>
                  <a:lnTo>
                    <a:pt x="633737" y="633737"/>
                  </a:lnTo>
                  <a:lnTo>
                    <a:pt x="0" y="633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7" id="7"/>
            <p:cNvGrpSpPr>
              <a:grpSpLocks noChangeAspect="true"/>
            </p:cNvGrpSpPr>
            <p:nvPr/>
          </p:nvGrpSpPr>
          <p:grpSpPr>
            <a:xfrm rot="5400000">
              <a:off x="762162" y="0"/>
              <a:ext cx="633737" cy="633737"/>
              <a:chOff x="0" y="0"/>
              <a:chExt cx="1708150" cy="170815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706883" cy="1708150"/>
              </a:xfrm>
              <a:custGeom>
                <a:avLst/>
                <a:gdLst/>
                <a:ahLst/>
                <a:cxnLst/>
                <a:rect r="r" b="b" t="t" l="l"/>
                <a:pathLst>
                  <a:path h="1708150" w="1706883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FF0000"/>
              </a:solidFill>
            </p:spPr>
          </p:sp>
        </p:grpSp>
        <p:sp>
          <p:nvSpPr>
            <p:cNvPr name="Freeform 9" id="9"/>
            <p:cNvSpPr/>
            <p:nvPr/>
          </p:nvSpPr>
          <p:spPr>
            <a:xfrm flipH="false" flipV="false" rot="5400000">
              <a:off x="1524324" y="0"/>
              <a:ext cx="633737" cy="633737"/>
            </a:xfrm>
            <a:custGeom>
              <a:avLst/>
              <a:gdLst/>
              <a:ahLst/>
              <a:cxnLst/>
              <a:rect r="r" b="b" t="t" l="l"/>
              <a:pathLst>
                <a:path h="633737" w="633737">
                  <a:moveTo>
                    <a:pt x="0" y="0"/>
                  </a:moveTo>
                  <a:lnTo>
                    <a:pt x="633736" y="0"/>
                  </a:lnTo>
                  <a:lnTo>
                    <a:pt x="633736" y="633737"/>
                  </a:lnTo>
                  <a:lnTo>
                    <a:pt x="0" y="633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5400000">
              <a:off x="0" y="0"/>
              <a:ext cx="633737" cy="633737"/>
            </a:xfrm>
            <a:custGeom>
              <a:avLst/>
              <a:gdLst/>
              <a:ahLst/>
              <a:cxnLst/>
              <a:rect r="r" b="b" t="t" l="l"/>
              <a:pathLst>
                <a:path h="633737" w="633737">
                  <a:moveTo>
                    <a:pt x="0" y="0"/>
                  </a:moveTo>
                  <a:lnTo>
                    <a:pt x="633737" y="0"/>
                  </a:lnTo>
                  <a:lnTo>
                    <a:pt x="633737" y="633737"/>
                  </a:lnTo>
                  <a:lnTo>
                    <a:pt x="0" y="633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11" id="11"/>
            <p:cNvGrpSpPr>
              <a:grpSpLocks noChangeAspect="true"/>
            </p:cNvGrpSpPr>
            <p:nvPr/>
          </p:nvGrpSpPr>
          <p:grpSpPr>
            <a:xfrm rot="5400000">
              <a:off x="3810809" y="0"/>
              <a:ext cx="633737" cy="633737"/>
              <a:chOff x="0" y="0"/>
              <a:chExt cx="1708150" cy="170815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1706883" cy="1708150"/>
              </a:xfrm>
              <a:custGeom>
                <a:avLst/>
                <a:gdLst/>
                <a:ahLst/>
                <a:cxnLst/>
                <a:rect r="r" b="b" t="t" l="l"/>
                <a:pathLst>
                  <a:path h="1708150" w="1706883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FF0000"/>
              </a:solidFill>
            </p:spPr>
          </p:sp>
        </p:grpSp>
        <p:sp>
          <p:nvSpPr>
            <p:cNvPr name="Freeform 13" id="13"/>
            <p:cNvSpPr/>
            <p:nvPr/>
          </p:nvSpPr>
          <p:spPr>
            <a:xfrm flipH="false" flipV="false" rot="5400000">
              <a:off x="4572971" y="0"/>
              <a:ext cx="633737" cy="633737"/>
            </a:xfrm>
            <a:custGeom>
              <a:avLst/>
              <a:gdLst/>
              <a:ahLst/>
              <a:cxnLst/>
              <a:rect r="r" b="b" t="t" l="l"/>
              <a:pathLst>
                <a:path h="633737" w="633737">
                  <a:moveTo>
                    <a:pt x="0" y="0"/>
                  </a:moveTo>
                  <a:lnTo>
                    <a:pt x="633737" y="0"/>
                  </a:lnTo>
                  <a:lnTo>
                    <a:pt x="633737" y="633737"/>
                  </a:lnTo>
                  <a:lnTo>
                    <a:pt x="0" y="633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14" id="14"/>
            <p:cNvGrpSpPr>
              <a:grpSpLocks noChangeAspect="true"/>
            </p:cNvGrpSpPr>
            <p:nvPr/>
          </p:nvGrpSpPr>
          <p:grpSpPr>
            <a:xfrm rot="5400000">
              <a:off x="5335133" y="0"/>
              <a:ext cx="633737" cy="633737"/>
              <a:chOff x="0" y="0"/>
              <a:chExt cx="1708150" cy="1708150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1706883" cy="1708150"/>
              </a:xfrm>
              <a:custGeom>
                <a:avLst/>
                <a:gdLst/>
                <a:ahLst/>
                <a:cxnLst/>
                <a:rect r="r" b="b" t="t" l="l"/>
                <a:pathLst>
                  <a:path h="1708150" w="1706883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FF0000"/>
              </a:solidFill>
            </p:spPr>
          </p:sp>
        </p:grpSp>
        <p:sp>
          <p:nvSpPr>
            <p:cNvPr name="Freeform 16" id="16"/>
            <p:cNvSpPr/>
            <p:nvPr/>
          </p:nvSpPr>
          <p:spPr>
            <a:xfrm flipH="false" flipV="false" rot="5400000">
              <a:off x="6097295" y="0"/>
              <a:ext cx="633737" cy="633737"/>
            </a:xfrm>
            <a:custGeom>
              <a:avLst/>
              <a:gdLst/>
              <a:ahLst/>
              <a:cxnLst/>
              <a:rect r="r" b="b" t="t" l="l"/>
              <a:pathLst>
                <a:path h="633737" w="633737">
                  <a:moveTo>
                    <a:pt x="0" y="0"/>
                  </a:moveTo>
                  <a:lnTo>
                    <a:pt x="633736" y="0"/>
                  </a:lnTo>
                  <a:lnTo>
                    <a:pt x="633736" y="633737"/>
                  </a:lnTo>
                  <a:lnTo>
                    <a:pt x="0" y="633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17" id="17"/>
            <p:cNvGrpSpPr>
              <a:grpSpLocks noChangeAspect="true"/>
            </p:cNvGrpSpPr>
            <p:nvPr/>
          </p:nvGrpSpPr>
          <p:grpSpPr>
            <a:xfrm rot="5400000">
              <a:off x="6859456" y="0"/>
              <a:ext cx="633737" cy="633737"/>
              <a:chOff x="0" y="0"/>
              <a:chExt cx="1708150" cy="1708150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1706883" cy="1708150"/>
              </a:xfrm>
              <a:custGeom>
                <a:avLst/>
                <a:gdLst/>
                <a:ahLst/>
                <a:cxnLst/>
                <a:rect r="r" b="b" t="t" l="l"/>
                <a:pathLst>
                  <a:path h="1708150" w="1706883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FF0000"/>
              </a:solidFill>
            </p:spPr>
          </p:sp>
        </p:grpSp>
        <p:sp>
          <p:nvSpPr>
            <p:cNvPr name="Freeform 19" id="19"/>
            <p:cNvSpPr/>
            <p:nvPr/>
          </p:nvSpPr>
          <p:spPr>
            <a:xfrm flipH="false" flipV="false" rot="5400000">
              <a:off x="7621618" y="0"/>
              <a:ext cx="633737" cy="633737"/>
            </a:xfrm>
            <a:custGeom>
              <a:avLst/>
              <a:gdLst/>
              <a:ahLst/>
              <a:cxnLst/>
              <a:rect r="r" b="b" t="t" l="l"/>
              <a:pathLst>
                <a:path h="633737" w="633737">
                  <a:moveTo>
                    <a:pt x="0" y="0"/>
                  </a:moveTo>
                  <a:lnTo>
                    <a:pt x="633737" y="0"/>
                  </a:lnTo>
                  <a:lnTo>
                    <a:pt x="633737" y="633737"/>
                  </a:lnTo>
                  <a:lnTo>
                    <a:pt x="0" y="633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20" id="20"/>
            <p:cNvGrpSpPr>
              <a:grpSpLocks noChangeAspect="true"/>
            </p:cNvGrpSpPr>
            <p:nvPr/>
          </p:nvGrpSpPr>
          <p:grpSpPr>
            <a:xfrm rot="5400000">
              <a:off x="8383780" y="0"/>
              <a:ext cx="633737" cy="633737"/>
              <a:chOff x="0" y="0"/>
              <a:chExt cx="1708150" cy="1708150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1706883" cy="1708150"/>
              </a:xfrm>
              <a:custGeom>
                <a:avLst/>
                <a:gdLst/>
                <a:ahLst/>
                <a:cxnLst/>
                <a:rect r="r" b="b" t="t" l="l"/>
                <a:pathLst>
                  <a:path h="1708150" w="1706883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FF0000"/>
              </a:solidFill>
            </p:spPr>
          </p:sp>
        </p:grpSp>
      </p:grpSp>
      <p:sp>
        <p:nvSpPr>
          <p:cNvPr name="TextBox 22" id="22"/>
          <p:cNvSpPr txBox="true"/>
          <p:nvPr/>
        </p:nvSpPr>
        <p:spPr>
          <a:xfrm rot="0">
            <a:off x="9469175" y="4371371"/>
            <a:ext cx="8716180" cy="3892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b="true" sz="5000">
                <a:solidFill>
                  <a:srgbClr val="176FC1"/>
                </a:solidFill>
                <a:latin typeface="Klein Bold"/>
                <a:ea typeface="Klein Bold"/>
                <a:cs typeface="Klein Bold"/>
                <a:sym typeface="Klein Bold"/>
              </a:rPr>
              <a:t>Ex</a:t>
            </a:r>
            <a:r>
              <a:rPr lang="en-US" b="true" sz="5000">
                <a:solidFill>
                  <a:srgbClr val="176FC1"/>
                </a:solidFill>
                <a:latin typeface="Klein Bold"/>
                <a:ea typeface="Klein Bold"/>
                <a:cs typeface="Klein Bold"/>
                <a:sym typeface="Klein Bold"/>
              </a:rPr>
              <a:t>tra funkcje w polisie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</a:p>
          <a:p>
            <a:pPr algn="just">
              <a:lnSpc>
                <a:spcPts val="2636"/>
              </a:lnSpc>
              <a:spcBef>
                <a:spcPct val="0"/>
              </a:spcBef>
            </a:pP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4AAD"/>
                </a:solidFill>
                <a:latin typeface="Klein"/>
                <a:ea typeface="Klein"/>
                <a:cs typeface="Klein"/>
                <a:sym typeface="Klein"/>
              </a:rPr>
              <a:t>H</a:t>
            </a:r>
            <a:r>
              <a:rPr lang="en-US" sz="2000">
                <a:solidFill>
                  <a:srgbClr val="004AAD"/>
                </a:solidFill>
                <a:latin typeface="Klein"/>
                <a:ea typeface="Klein"/>
                <a:cs typeface="Klein"/>
                <a:sym typeface="Klein"/>
              </a:rPr>
              <a:t>ospital Benefit – świadczenie za hospitalizację.</a:t>
            </a:r>
          </a:p>
          <a:p>
            <a:pPr algn="l">
              <a:lnSpc>
                <a:spcPts val="2800"/>
              </a:lnSpc>
            </a:pP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4AAD"/>
                </a:solidFill>
                <a:latin typeface="Klein"/>
                <a:ea typeface="Klein"/>
                <a:cs typeface="Klein"/>
                <a:sym typeface="Klein"/>
              </a:rPr>
              <a:t>Waiver of Premium – zwolnienie z opłacania składek.</a:t>
            </a:r>
          </a:p>
          <a:p>
            <a:pPr algn="l">
              <a:lnSpc>
                <a:spcPts val="2800"/>
              </a:lnSpc>
            </a:pPr>
          </a:p>
          <a:p>
            <a:pPr algn="l" marL="431801" indent="-215900" lvl="1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4AAD"/>
                </a:solidFill>
                <a:latin typeface="Klein"/>
                <a:ea typeface="Klein"/>
                <a:cs typeface="Klein"/>
                <a:sym typeface="Klein"/>
              </a:rPr>
              <a:t>S</a:t>
            </a:r>
            <a:r>
              <a:rPr lang="en-US" sz="2000">
                <a:solidFill>
                  <a:srgbClr val="004AAD"/>
                </a:solidFill>
                <a:latin typeface="Klein"/>
                <a:ea typeface="Klein"/>
                <a:cs typeface="Klein"/>
                <a:sym typeface="Klein"/>
              </a:rPr>
              <a:t>econd Medical Opinion – dostęp do drugiej opinii medycznej.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285344" y="4447571"/>
            <a:ext cx="8858656" cy="3816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b="true" sz="5000">
                <a:solidFill>
                  <a:srgbClr val="000000"/>
                </a:solidFill>
                <a:latin typeface="Klein Bold"/>
                <a:ea typeface="Klein Bold"/>
                <a:cs typeface="Klein Bold"/>
                <a:sym typeface="Klein Bold"/>
              </a:rPr>
              <a:t>Op</a:t>
            </a:r>
            <a:r>
              <a:rPr lang="en-US" b="true" sz="5000">
                <a:solidFill>
                  <a:srgbClr val="000000"/>
                </a:solidFill>
                <a:latin typeface="Klein Bold"/>
                <a:ea typeface="Klein Bold"/>
                <a:cs typeface="Klein Bold"/>
                <a:sym typeface="Klein Bold"/>
              </a:rPr>
              <a:t>cje elastyczności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</a:p>
          <a:p>
            <a:pPr algn="ctr">
              <a:lnSpc>
                <a:spcPts val="2800"/>
              </a:lnSpc>
              <a:spcBef>
                <a:spcPct val="0"/>
              </a:spcBef>
            </a:pP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Conv</a:t>
            </a:r>
            <a:r>
              <a:rPr lang="en-US" sz="2000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ersion Option – zmiana polisy bez oceny zdrowia.</a:t>
            </a:r>
          </a:p>
          <a:p>
            <a:pPr algn="l">
              <a:lnSpc>
                <a:spcPts val="2800"/>
              </a:lnSpc>
            </a:pP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Guaranteed Insurability Option (GIO) – zwiększenie sumy przy zmianach życiowych.</a:t>
            </a:r>
          </a:p>
          <a:p>
            <a:pPr algn="l">
              <a:lnSpc>
                <a:spcPts val="2800"/>
              </a:lnSpc>
            </a:pP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Indexation Option – automatyczna ochrona przed inflacją.</a:t>
            </a:r>
          </a:p>
        </p:txBody>
      </p:sp>
      <p:sp>
        <p:nvSpPr>
          <p:cNvPr name="Freeform 24" id="24"/>
          <p:cNvSpPr/>
          <p:nvPr/>
        </p:nvSpPr>
        <p:spPr>
          <a:xfrm flipH="false" flipV="false" rot="0">
            <a:off x="-81196" y="0"/>
            <a:ext cx="9428675" cy="3104504"/>
          </a:xfrm>
          <a:custGeom>
            <a:avLst/>
            <a:gdLst/>
            <a:ahLst/>
            <a:cxnLst/>
            <a:rect r="r" b="b" t="t" l="l"/>
            <a:pathLst>
              <a:path h="3104504" w="9428675">
                <a:moveTo>
                  <a:pt x="0" y="0"/>
                </a:moveTo>
                <a:lnTo>
                  <a:pt x="9428676" y="0"/>
                </a:lnTo>
                <a:lnTo>
                  <a:pt x="9428676" y="3104504"/>
                </a:lnTo>
                <a:lnTo>
                  <a:pt x="0" y="31045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172" r="-39655" b="-156966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2949150" y="1089896"/>
            <a:ext cx="2827278" cy="2565755"/>
          </a:xfrm>
          <a:custGeom>
            <a:avLst/>
            <a:gdLst/>
            <a:ahLst/>
            <a:cxnLst/>
            <a:rect r="r" b="b" t="t" l="l"/>
            <a:pathLst>
              <a:path h="2565755" w="2827278">
                <a:moveTo>
                  <a:pt x="0" y="0"/>
                </a:moveTo>
                <a:lnTo>
                  <a:pt x="2827278" y="0"/>
                </a:lnTo>
                <a:lnTo>
                  <a:pt x="2827278" y="2565755"/>
                </a:lnTo>
                <a:lnTo>
                  <a:pt x="0" y="256575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2580645" y="177534"/>
            <a:ext cx="3434641" cy="3478117"/>
          </a:xfrm>
          <a:custGeom>
            <a:avLst/>
            <a:gdLst/>
            <a:ahLst/>
            <a:cxnLst/>
            <a:rect r="r" b="b" t="t" l="l"/>
            <a:pathLst>
              <a:path h="3478117" w="3434641">
                <a:moveTo>
                  <a:pt x="0" y="0"/>
                </a:moveTo>
                <a:lnTo>
                  <a:pt x="3434641" y="0"/>
                </a:lnTo>
                <a:lnTo>
                  <a:pt x="3434641" y="3478117"/>
                </a:lnTo>
                <a:lnTo>
                  <a:pt x="0" y="34781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CA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-670354" y="515916"/>
            <a:ext cx="10367180" cy="3184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50"/>
              </a:lnSpc>
            </a:pPr>
          </a:p>
          <a:p>
            <a:pPr algn="ctr">
              <a:lnSpc>
                <a:spcPts val="8450"/>
              </a:lnSpc>
            </a:pPr>
            <a:r>
              <a:rPr lang="en-US" b="true" sz="6500" spc="-65">
                <a:solidFill>
                  <a:srgbClr val="FFFFFF"/>
                </a:solidFill>
                <a:latin typeface="Klein Bold"/>
                <a:ea typeface="Klein Bold"/>
                <a:cs typeface="Klein Bold"/>
                <a:sym typeface="Klein Bold"/>
              </a:rPr>
              <a:t>Jak działa </a:t>
            </a:r>
          </a:p>
          <a:p>
            <a:pPr algn="ctr" marL="0" indent="0" lvl="0">
              <a:lnSpc>
                <a:spcPts val="8450"/>
              </a:lnSpc>
            </a:pPr>
            <a:r>
              <a:rPr lang="en-US" b="true" sz="6500" spc="-65">
                <a:solidFill>
                  <a:srgbClr val="E21814"/>
                </a:solidFill>
                <a:latin typeface="Klein Bold"/>
                <a:ea typeface="Klein Bold"/>
                <a:cs typeface="Klein Bold"/>
                <a:sym typeface="Klein Bold"/>
              </a:rPr>
              <a:t>Global Treatment?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2425021" y="8638126"/>
            <a:ext cx="2998004" cy="859285"/>
            <a:chOff x="0" y="0"/>
            <a:chExt cx="3997339" cy="1145713"/>
          </a:xfrm>
        </p:grpSpPr>
        <p:sp>
          <p:nvSpPr>
            <p:cNvPr name="AutoShape 4" id="4"/>
            <p:cNvSpPr/>
            <p:nvPr/>
          </p:nvSpPr>
          <p:spPr>
            <a:xfrm rot="5400000">
              <a:off x="1429438" y="4834"/>
              <a:ext cx="1143296" cy="1138463"/>
            </a:xfrm>
            <a:prstGeom prst="rect">
              <a:avLst/>
            </a:prstGeom>
            <a:solidFill>
              <a:srgbClr val="00BF63"/>
            </a:solidFill>
          </p:spPr>
        </p:sp>
        <p:grpSp>
          <p:nvGrpSpPr>
            <p:cNvPr name="Group 5" id="5"/>
            <p:cNvGrpSpPr>
              <a:grpSpLocks noChangeAspect="true"/>
            </p:cNvGrpSpPr>
            <p:nvPr/>
          </p:nvGrpSpPr>
          <p:grpSpPr>
            <a:xfrm rot="5400000">
              <a:off x="0" y="0"/>
              <a:ext cx="1143296" cy="1143296"/>
              <a:chOff x="0" y="0"/>
              <a:chExt cx="1708150" cy="170815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706883" cy="1708150"/>
              </a:xfrm>
              <a:custGeom>
                <a:avLst/>
                <a:gdLst/>
                <a:ahLst/>
                <a:cxnLst/>
                <a:rect r="r" b="b" t="t" l="l"/>
                <a:pathLst>
                  <a:path h="1708150" w="1706883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E21814"/>
              </a:solidFill>
            </p:spPr>
          </p:sp>
        </p:grpSp>
        <p:sp>
          <p:nvSpPr>
            <p:cNvPr name="Freeform 7" id="7"/>
            <p:cNvSpPr/>
            <p:nvPr/>
          </p:nvSpPr>
          <p:spPr>
            <a:xfrm flipH="false" flipV="false" rot="0">
              <a:off x="2858876" y="4834"/>
              <a:ext cx="1138463" cy="1138463"/>
            </a:xfrm>
            <a:custGeom>
              <a:avLst/>
              <a:gdLst/>
              <a:ahLst/>
              <a:cxnLst/>
              <a:rect r="r" b="b" t="t" l="l"/>
              <a:pathLst>
                <a:path h="1138463" w="1138463">
                  <a:moveTo>
                    <a:pt x="0" y="0"/>
                  </a:moveTo>
                  <a:lnTo>
                    <a:pt x="1138463" y="0"/>
                  </a:lnTo>
                  <a:lnTo>
                    <a:pt x="1138463" y="1138462"/>
                  </a:lnTo>
                  <a:lnTo>
                    <a:pt x="0" y="11384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true" flipV="true" rot="0">
            <a:off x="5710614" y="7279958"/>
            <a:ext cx="12754306" cy="3007042"/>
          </a:xfrm>
          <a:custGeom>
            <a:avLst/>
            <a:gdLst/>
            <a:ahLst/>
            <a:cxnLst/>
            <a:rect r="r" b="b" t="t" l="l"/>
            <a:pathLst>
              <a:path h="3007042" w="12754306">
                <a:moveTo>
                  <a:pt x="12754307" y="3007042"/>
                </a:moveTo>
                <a:lnTo>
                  <a:pt x="0" y="3007042"/>
                </a:lnTo>
                <a:lnTo>
                  <a:pt x="0" y="0"/>
                </a:lnTo>
                <a:lnTo>
                  <a:pt x="12754307" y="0"/>
                </a:lnTo>
                <a:lnTo>
                  <a:pt x="12754307" y="3007042"/>
                </a:lnTo>
                <a:close/>
              </a:path>
            </a:pathLst>
          </a:custGeom>
          <a:blipFill>
            <a:blip r:embed="rId4"/>
            <a:stretch>
              <a:fillRect l="0" t="-172" r="0" b="-156966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849004" y="6250031"/>
            <a:ext cx="3531138" cy="2794013"/>
          </a:xfrm>
          <a:custGeom>
            <a:avLst/>
            <a:gdLst/>
            <a:ahLst/>
            <a:cxnLst/>
            <a:rect r="r" b="b" t="t" l="l"/>
            <a:pathLst>
              <a:path h="2794013" w="3531138">
                <a:moveTo>
                  <a:pt x="0" y="0"/>
                </a:moveTo>
                <a:lnTo>
                  <a:pt x="3531137" y="0"/>
                </a:lnTo>
                <a:lnTo>
                  <a:pt x="3531137" y="2794012"/>
                </a:lnTo>
                <a:lnTo>
                  <a:pt x="0" y="279401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5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3665405" y="6221267"/>
            <a:ext cx="3898335" cy="2168407"/>
            <a:chOff x="0" y="0"/>
            <a:chExt cx="1262530" cy="70226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262530" cy="702269"/>
            </a:xfrm>
            <a:custGeom>
              <a:avLst/>
              <a:gdLst/>
              <a:ahLst/>
              <a:cxnLst/>
              <a:rect r="r" b="b" t="t" l="l"/>
              <a:pathLst>
                <a:path h="702269" w="1262530">
                  <a:moveTo>
                    <a:pt x="79438" y="0"/>
                  </a:moveTo>
                  <a:lnTo>
                    <a:pt x="1183092" y="0"/>
                  </a:lnTo>
                  <a:cubicBezTo>
                    <a:pt x="1204160" y="0"/>
                    <a:pt x="1224366" y="8369"/>
                    <a:pt x="1239263" y="23267"/>
                  </a:cubicBezTo>
                  <a:cubicBezTo>
                    <a:pt x="1254161" y="38164"/>
                    <a:pt x="1262530" y="58370"/>
                    <a:pt x="1262530" y="79438"/>
                  </a:cubicBezTo>
                  <a:lnTo>
                    <a:pt x="1262530" y="622831"/>
                  </a:lnTo>
                  <a:cubicBezTo>
                    <a:pt x="1262530" y="643899"/>
                    <a:pt x="1254161" y="664104"/>
                    <a:pt x="1239263" y="679002"/>
                  </a:cubicBezTo>
                  <a:cubicBezTo>
                    <a:pt x="1224366" y="693900"/>
                    <a:pt x="1204160" y="702269"/>
                    <a:pt x="1183092" y="702269"/>
                  </a:cubicBezTo>
                  <a:lnTo>
                    <a:pt x="79438" y="702269"/>
                  </a:lnTo>
                  <a:cubicBezTo>
                    <a:pt x="58370" y="702269"/>
                    <a:pt x="38164" y="693900"/>
                    <a:pt x="23267" y="679002"/>
                  </a:cubicBezTo>
                  <a:cubicBezTo>
                    <a:pt x="8369" y="664104"/>
                    <a:pt x="0" y="643899"/>
                    <a:pt x="0" y="622831"/>
                  </a:cubicBezTo>
                  <a:lnTo>
                    <a:pt x="0" y="79438"/>
                  </a:lnTo>
                  <a:cubicBezTo>
                    <a:pt x="0" y="58370"/>
                    <a:pt x="8369" y="38164"/>
                    <a:pt x="23267" y="23267"/>
                  </a:cubicBezTo>
                  <a:cubicBezTo>
                    <a:pt x="38164" y="8369"/>
                    <a:pt x="58370" y="0"/>
                    <a:pt x="79438" y="0"/>
                  </a:cubicBezTo>
                  <a:close/>
                </a:path>
              </a:pathLst>
            </a:custGeom>
            <a:solidFill>
              <a:srgbClr val="176FC1"/>
            </a:solidFill>
            <a:ln cap="rnd">
              <a:noFill/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262530" cy="7403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3849004" y="3700441"/>
            <a:ext cx="3531138" cy="2794013"/>
          </a:xfrm>
          <a:custGeom>
            <a:avLst/>
            <a:gdLst/>
            <a:ahLst/>
            <a:cxnLst/>
            <a:rect r="r" b="b" t="t" l="l"/>
            <a:pathLst>
              <a:path h="2794013" w="3531138">
                <a:moveTo>
                  <a:pt x="0" y="0"/>
                </a:moveTo>
                <a:lnTo>
                  <a:pt x="3531137" y="0"/>
                </a:lnTo>
                <a:lnTo>
                  <a:pt x="3531137" y="2794013"/>
                </a:lnTo>
                <a:lnTo>
                  <a:pt x="0" y="27940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5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13665405" y="3700441"/>
            <a:ext cx="3898335" cy="2168407"/>
            <a:chOff x="0" y="0"/>
            <a:chExt cx="1262530" cy="702269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262530" cy="702269"/>
            </a:xfrm>
            <a:custGeom>
              <a:avLst/>
              <a:gdLst/>
              <a:ahLst/>
              <a:cxnLst/>
              <a:rect r="r" b="b" t="t" l="l"/>
              <a:pathLst>
                <a:path h="702269" w="1262530">
                  <a:moveTo>
                    <a:pt x="79438" y="0"/>
                  </a:moveTo>
                  <a:lnTo>
                    <a:pt x="1183092" y="0"/>
                  </a:lnTo>
                  <a:cubicBezTo>
                    <a:pt x="1204160" y="0"/>
                    <a:pt x="1224366" y="8369"/>
                    <a:pt x="1239263" y="23267"/>
                  </a:cubicBezTo>
                  <a:cubicBezTo>
                    <a:pt x="1254161" y="38164"/>
                    <a:pt x="1262530" y="58370"/>
                    <a:pt x="1262530" y="79438"/>
                  </a:cubicBezTo>
                  <a:lnTo>
                    <a:pt x="1262530" y="622831"/>
                  </a:lnTo>
                  <a:cubicBezTo>
                    <a:pt x="1262530" y="643899"/>
                    <a:pt x="1254161" y="664104"/>
                    <a:pt x="1239263" y="679002"/>
                  </a:cubicBezTo>
                  <a:cubicBezTo>
                    <a:pt x="1224366" y="693900"/>
                    <a:pt x="1204160" y="702269"/>
                    <a:pt x="1183092" y="702269"/>
                  </a:cubicBezTo>
                  <a:lnTo>
                    <a:pt x="79438" y="702269"/>
                  </a:lnTo>
                  <a:cubicBezTo>
                    <a:pt x="58370" y="702269"/>
                    <a:pt x="38164" y="693900"/>
                    <a:pt x="23267" y="679002"/>
                  </a:cubicBezTo>
                  <a:cubicBezTo>
                    <a:pt x="8369" y="664104"/>
                    <a:pt x="0" y="643899"/>
                    <a:pt x="0" y="622831"/>
                  </a:cubicBezTo>
                  <a:lnTo>
                    <a:pt x="0" y="79438"/>
                  </a:lnTo>
                  <a:cubicBezTo>
                    <a:pt x="0" y="58370"/>
                    <a:pt x="8369" y="38164"/>
                    <a:pt x="23267" y="23267"/>
                  </a:cubicBezTo>
                  <a:cubicBezTo>
                    <a:pt x="38164" y="8369"/>
                    <a:pt x="58370" y="0"/>
                    <a:pt x="79438" y="0"/>
                  </a:cubicBezTo>
                  <a:close/>
                </a:path>
              </a:pathLst>
            </a:custGeom>
            <a:solidFill>
              <a:srgbClr val="59C247"/>
            </a:solidFill>
            <a:ln cap="rnd">
              <a:noFill/>
              <a:prstDash val="solid"/>
              <a:round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1262530" cy="7403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13849004" y="1276652"/>
            <a:ext cx="3531138" cy="2794013"/>
          </a:xfrm>
          <a:custGeom>
            <a:avLst/>
            <a:gdLst/>
            <a:ahLst/>
            <a:cxnLst/>
            <a:rect r="r" b="b" t="t" l="l"/>
            <a:pathLst>
              <a:path h="2794013" w="3531138">
                <a:moveTo>
                  <a:pt x="0" y="0"/>
                </a:moveTo>
                <a:lnTo>
                  <a:pt x="3531137" y="0"/>
                </a:lnTo>
                <a:lnTo>
                  <a:pt x="3531137" y="2794013"/>
                </a:lnTo>
                <a:lnTo>
                  <a:pt x="0" y="27940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5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13665405" y="1179616"/>
            <a:ext cx="3898335" cy="2168407"/>
            <a:chOff x="0" y="0"/>
            <a:chExt cx="1262530" cy="70226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262530" cy="702269"/>
            </a:xfrm>
            <a:custGeom>
              <a:avLst/>
              <a:gdLst/>
              <a:ahLst/>
              <a:cxnLst/>
              <a:rect r="r" b="b" t="t" l="l"/>
              <a:pathLst>
                <a:path h="702269" w="1262530">
                  <a:moveTo>
                    <a:pt x="79438" y="0"/>
                  </a:moveTo>
                  <a:lnTo>
                    <a:pt x="1183092" y="0"/>
                  </a:lnTo>
                  <a:cubicBezTo>
                    <a:pt x="1204160" y="0"/>
                    <a:pt x="1224366" y="8369"/>
                    <a:pt x="1239263" y="23267"/>
                  </a:cubicBezTo>
                  <a:cubicBezTo>
                    <a:pt x="1254161" y="38164"/>
                    <a:pt x="1262530" y="58370"/>
                    <a:pt x="1262530" y="79438"/>
                  </a:cubicBezTo>
                  <a:lnTo>
                    <a:pt x="1262530" y="622831"/>
                  </a:lnTo>
                  <a:cubicBezTo>
                    <a:pt x="1262530" y="643899"/>
                    <a:pt x="1254161" y="664104"/>
                    <a:pt x="1239263" y="679002"/>
                  </a:cubicBezTo>
                  <a:cubicBezTo>
                    <a:pt x="1224366" y="693900"/>
                    <a:pt x="1204160" y="702269"/>
                    <a:pt x="1183092" y="702269"/>
                  </a:cubicBezTo>
                  <a:lnTo>
                    <a:pt x="79438" y="702269"/>
                  </a:lnTo>
                  <a:cubicBezTo>
                    <a:pt x="58370" y="702269"/>
                    <a:pt x="38164" y="693900"/>
                    <a:pt x="23267" y="679002"/>
                  </a:cubicBezTo>
                  <a:cubicBezTo>
                    <a:pt x="8369" y="664104"/>
                    <a:pt x="0" y="643899"/>
                    <a:pt x="0" y="622831"/>
                  </a:cubicBezTo>
                  <a:lnTo>
                    <a:pt x="0" y="79438"/>
                  </a:lnTo>
                  <a:cubicBezTo>
                    <a:pt x="0" y="58370"/>
                    <a:pt x="8369" y="38164"/>
                    <a:pt x="23267" y="23267"/>
                  </a:cubicBezTo>
                  <a:cubicBezTo>
                    <a:pt x="38164" y="8369"/>
                    <a:pt x="58370" y="0"/>
                    <a:pt x="79438" y="0"/>
                  </a:cubicBezTo>
                  <a:close/>
                </a:path>
              </a:pathLst>
            </a:custGeom>
            <a:solidFill>
              <a:srgbClr val="176FC1"/>
            </a:solidFill>
            <a:ln cap="rnd">
              <a:noFill/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1262530" cy="7403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0">
            <a:off x="9210072" y="6250031"/>
            <a:ext cx="3531138" cy="2794013"/>
          </a:xfrm>
          <a:custGeom>
            <a:avLst/>
            <a:gdLst/>
            <a:ahLst/>
            <a:cxnLst/>
            <a:rect r="r" b="b" t="t" l="l"/>
            <a:pathLst>
              <a:path h="2794013" w="3531138">
                <a:moveTo>
                  <a:pt x="0" y="0"/>
                </a:moveTo>
                <a:lnTo>
                  <a:pt x="3531137" y="0"/>
                </a:lnTo>
                <a:lnTo>
                  <a:pt x="3531137" y="2794012"/>
                </a:lnTo>
                <a:lnTo>
                  <a:pt x="0" y="279401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5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2" id="22"/>
          <p:cNvGrpSpPr/>
          <p:nvPr/>
        </p:nvGrpSpPr>
        <p:grpSpPr>
          <a:xfrm rot="0">
            <a:off x="9026473" y="6221267"/>
            <a:ext cx="3898335" cy="2168407"/>
            <a:chOff x="0" y="0"/>
            <a:chExt cx="1262530" cy="702269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262530" cy="702269"/>
            </a:xfrm>
            <a:custGeom>
              <a:avLst/>
              <a:gdLst/>
              <a:ahLst/>
              <a:cxnLst/>
              <a:rect r="r" b="b" t="t" l="l"/>
              <a:pathLst>
                <a:path h="702269" w="1262530">
                  <a:moveTo>
                    <a:pt x="79438" y="0"/>
                  </a:moveTo>
                  <a:lnTo>
                    <a:pt x="1183092" y="0"/>
                  </a:lnTo>
                  <a:cubicBezTo>
                    <a:pt x="1204160" y="0"/>
                    <a:pt x="1224366" y="8369"/>
                    <a:pt x="1239263" y="23267"/>
                  </a:cubicBezTo>
                  <a:cubicBezTo>
                    <a:pt x="1254161" y="38164"/>
                    <a:pt x="1262530" y="58370"/>
                    <a:pt x="1262530" y="79438"/>
                  </a:cubicBezTo>
                  <a:lnTo>
                    <a:pt x="1262530" y="622831"/>
                  </a:lnTo>
                  <a:cubicBezTo>
                    <a:pt x="1262530" y="643899"/>
                    <a:pt x="1254161" y="664104"/>
                    <a:pt x="1239263" y="679002"/>
                  </a:cubicBezTo>
                  <a:cubicBezTo>
                    <a:pt x="1224366" y="693900"/>
                    <a:pt x="1204160" y="702269"/>
                    <a:pt x="1183092" y="702269"/>
                  </a:cubicBezTo>
                  <a:lnTo>
                    <a:pt x="79438" y="702269"/>
                  </a:lnTo>
                  <a:cubicBezTo>
                    <a:pt x="58370" y="702269"/>
                    <a:pt x="38164" y="693900"/>
                    <a:pt x="23267" y="679002"/>
                  </a:cubicBezTo>
                  <a:cubicBezTo>
                    <a:pt x="8369" y="664104"/>
                    <a:pt x="0" y="643899"/>
                    <a:pt x="0" y="622831"/>
                  </a:cubicBezTo>
                  <a:lnTo>
                    <a:pt x="0" y="79438"/>
                  </a:lnTo>
                  <a:cubicBezTo>
                    <a:pt x="0" y="58370"/>
                    <a:pt x="8369" y="38164"/>
                    <a:pt x="23267" y="23267"/>
                  </a:cubicBezTo>
                  <a:cubicBezTo>
                    <a:pt x="38164" y="8369"/>
                    <a:pt x="58370" y="0"/>
                    <a:pt x="79438" y="0"/>
                  </a:cubicBezTo>
                  <a:close/>
                </a:path>
              </a:pathLst>
            </a:custGeom>
            <a:solidFill>
              <a:srgbClr val="176FC1"/>
            </a:solidFill>
            <a:ln cap="rnd">
              <a:noFill/>
              <a:prstDash val="solid"/>
              <a:round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1262530" cy="7403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9210072" y="3700441"/>
            <a:ext cx="3531138" cy="2794013"/>
          </a:xfrm>
          <a:custGeom>
            <a:avLst/>
            <a:gdLst/>
            <a:ahLst/>
            <a:cxnLst/>
            <a:rect r="r" b="b" t="t" l="l"/>
            <a:pathLst>
              <a:path h="2794013" w="3531138">
                <a:moveTo>
                  <a:pt x="0" y="0"/>
                </a:moveTo>
                <a:lnTo>
                  <a:pt x="3531137" y="0"/>
                </a:lnTo>
                <a:lnTo>
                  <a:pt x="3531137" y="2794013"/>
                </a:lnTo>
                <a:lnTo>
                  <a:pt x="0" y="27940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5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6" id="26"/>
          <p:cNvGrpSpPr/>
          <p:nvPr/>
        </p:nvGrpSpPr>
        <p:grpSpPr>
          <a:xfrm rot="0">
            <a:off x="9026473" y="3700441"/>
            <a:ext cx="3898335" cy="2168407"/>
            <a:chOff x="0" y="0"/>
            <a:chExt cx="1262530" cy="702269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262530" cy="702269"/>
            </a:xfrm>
            <a:custGeom>
              <a:avLst/>
              <a:gdLst/>
              <a:ahLst/>
              <a:cxnLst/>
              <a:rect r="r" b="b" t="t" l="l"/>
              <a:pathLst>
                <a:path h="702269" w="1262530">
                  <a:moveTo>
                    <a:pt x="79438" y="0"/>
                  </a:moveTo>
                  <a:lnTo>
                    <a:pt x="1183092" y="0"/>
                  </a:lnTo>
                  <a:cubicBezTo>
                    <a:pt x="1204160" y="0"/>
                    <a:pt x="1224366" y="8369"/>
                    <a:pt x="1239263" y="23267"/>
                  </a:cubicBezTo>
                  <a:cubicBezTo>
                    <a:pt x="1254161" y="38164"/>
                    <a:pt x="1262530" y="58370"/>
                    <a:pt x="1262530" y="79438"/>
                  </a:cubicBezTo>
                  <a:lnTo>
                    <a:pt x="1262530" y="622831"/>
                  </a:lnTo>
                  <a:cubicBezTo>
                    <a:pt x="1262530" y="643899"/>
                    <a:pt x="1254161" y="664104"/>
                    <a:pt x="1239263" y="679002"/>
                  </a:cubicBezTo>
                  <a:cubicBezTo>
                    <a:pt x="1224366" y="693900"/>
                    <a:pt x="1204160" y="702269"/>
                    <a:pt x="1183092" y="702269"/>
                  </a:cubicBezTo>
                  <a:lnTo>
                    <a:pt x="79438" y="702269"/>
                  </a:lnTo>
                  <a:cubicBezTo>
                    <a:pt x="58370" y="702269"/>
                    <a:pt x="38164" y="693900"/>
                    <a:pt x="23267" y="679002"/>
                  </a:cubicBezTo>
                  <a:cubicBezTo>
                    <a:pt x="8369" y="664104"/>
                    <a:pt x="0" y="643899"/>
                    <a:pt x="0" y="622831"/>
                  </a:cubicBezTo>
                  <a:lnTo>
                    <a:pt x="0" y="79438"/>
                  </a:lnTo>
                  <a:cubicBezTo>
                    <a:pt x="0" y="58370"/>
                    <a:pt x="8369" y="38164"/>
                    <a:pt x="23267" y="23267"/>
                  </a:cubicBezTo>
                  <a:cubicBezTo>
                    <a:pt x="38164" y="8369"/>
                    <a:pt x="58370" y="0"/>
                    <a:pt x="79438" y="0"/>
                  </a:cubicBezTo>
                  <a:close/>
                </a:path>
              </a:pathLst>
            </a:custGeom>
            <a:solidFill>
              <a:srgbClr val="59C247"/>
            </a:solidFill>
            <a:ln cap="rnd">
              <a:noFill/>
              <a:prstDash val="solid"/>
              <a:round/>
            </a:ln>
          </p:spPr>
        </p:sp>
        <p:sp>
          <p:nvSpPr>
            <p:cNvPr name="TextBox 28" id="28"/>
            <p:cNvSpPr txBox="true"/>
            <p:nvPr/>
          </p:nvSpPr>
          <p:spPr>
            <a:xfrm>
              <a:off x="0" y="-38100"/>
              <a:ext cx="1262530" cy="7403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9" id="29"/>
          <p:cNvSpPr/>
          <p:nvPr/>
        </p:nvSpPr>
        <p:spPr>
          <a:xfrm flipH="false" flipV="false" rot="0">
            <a:off x="9210072" y="1276652"/>
            <a:ext cx="3531138" cy="2794013"/>
          </a:xfrm>
          <a:custGeom>
            <a:avLst/>
            <a:gdLst/>
            <a:ahLst/>
            <a:cxnLst/>
            <a:rect r="r" b="b" t="t" l="l"/>
            <a:pathLst>
              <a:path h="2794013" w="3531138">
                <a:moveTo>
                  <a:pt x="0" y="0"/>
                </a:moveTo>
                <a:lnTo>
                  <a:pt x="3531137" y="0"/>
                </a:lnTo>
                <a:lnTo>
                  <a:pt x="3531137" y="2794013"/>
                </a:lnTo>
                <a:lnTo>
                  <a:pt x="0" y="27940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5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0" id="30"/>
          <p:cNvGrpSpPr/>
          <p:nvPr/>
        </p:nvGrpSpPr>
        <p:grpSpPr>
          <a:xfrm rot="0">
            <a:off x="9026473" y="1179616"/>
            <a:ext cx="3898335" cy="2168407"/>
            <a:chOff x="0" y="0"/>
            <a:chExt cx="1262530" cy="702269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262530" cy="702269"/>
            </a:xfrm>
            <a:custGeom>
              <a:avLst/>
              <a:gdLst/>
              <a:ahLst/>
              <a:cxnLst/>
              <a:rect r="r" b="b" t="t" l="l"/>
              <a:pathLst>
                <a:path h="702269" w="1262530">
                  <a:moveTo>
                    <a:pt x="79438" y="0"/>
                  </a:moveTo>
                  <a:lnTo>
                    <a:pt x="1183092" y="0"/>
                  </a:lnTo>
                  <a:cubicBezTo>
                    <a:pt x="1204160" y="0"/>
                    <a:pt x="1224366" y="8369"/>
                    <a:pt x="1239263" y="23267"/>
                  </a:cubicBezTo>
                  <a:cubicBezTo>
                    <a:pt x="1254161" y="38164"/>
                    <a:pt x="1262530" y="58370"/>
                    <a:pt x="1262530" y="79438"/>
                  </a:cubicBezTo>
                  <a:lnTo>
                    <a:pt x="1262530" y="622831"/>
                  </a:lnTo>
                  <a:cubicBezTo>
                    <a:pt x="1262530" y="643899"/>
                    <a:pt x="1254161" y="664104"/>
                    <a:pt x="1239263" y="679002"/>
                  </a:cubicBezTo>
                  <a:cubicBezTo>
                    <a:pt x="1224366" y="693900"/>
                    <a:pt x="1204160" y="702269"/>
                    <a:pt x="1183092" y="702269"/>
                  </a:cubicBezTo>
                  <a:lnTo>
                    <a:pt x="79438" y="702269"/>
                  </a:lnTo>
                  <a:cubicBezTo>
                    <a:pt x="58370" y="702269"/>
                    <a:pt x="38164" y="693900"/>
                    <a:pt x="23267" y="679002"/>
                  </a:cubicBezTo>
                  <a:cubicBezTo>
                    <a:pt x="8369" y="664104"/>
                    <a:pt x="0" y="643899"/>
                    <a:pt x="0" y="622831"/>
                  </a:cubicBezTo>
                  <a:lnTo>
                    <a:pt x="0" y="79438"/>
                  </a:lnTo>
                  <a:cubicBezTo>
                    <a:pt x="0" y="58370"/>
                    <a:pt x="8369" y="38164"/>
                    <a:pt x="23267" y="23267"/>
                  </a:cubicBezTo>
                  <a:cubicBezTo>
                    <a:pt x="38164" y="8369"/>
                    <a:pt x="58370" y="0"/>
                    <a:pt x="79438" y="0"/>
                  </a:cubicBezTo>
                  <a:close/>
                </a:path>
              </a:pathLst>
            </a:custGeom>
            <a:solidFill>
              <a:srgbClr val="176FC1"/>
            </a:solidFill>
            <a:ln cap="rnd">
              <a:noFill/>
              <a:prstDash val="solid"/>
              <a:round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0" y="-38100"/>
              <a:ext cx="1262530" cy="7403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33" id="33"/>
          <p:cNvSpPr txBox="true"/>
          <p:nvPr/>
        </p:nvSpPr>
        <p:spPr>
          <a:xfrm rot="0">
            <a:off x="9186954" y="1424675"/>
            <a:ext cx="3810704" cy="1903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6"/>
              </a:lnSpc>
            </a:pPr>
          </a:p>
          <a:p>
            <a:pPr algn="l">
              <a:lnSpc>
                <a:spcPts val="2142"/>
              </a:lnSpc>
            </a:pPr>
            <a:r>
              <a:rPr lang="en-US" sz="1530">
                <a:solidFill>
                  <a:srgbClr val="FFFFFF"/>
                </a:solidFill>
                <a:latin typeface="Klein"/>
                <a:ea typeface="Klein"/>
                <a:cs typeface="Klein"/>
                <a:sym typeface="Klein"/>
              </a:rPr>
              <a:t>Umożliwia klientowi skorzystanie z leczenia poważnych chorób w najlepszych klinikach na całym świecie, często w USA, Niemczech, Szwajcarii czy Singapurze.</a:t>
            </a:r>
          </a:p>
          <a:p>
            <a:pPr algn="l">
              <a:lnSpc>
                <a:spcPts val="2142"/>
              </a:lnSpc>
              <a:spcBef>
                <a:spcPct val="0"/>
              </a:spcBef>
            </a:pPr>
          </a:p>
        </p:txBody>
      </p:sp>
      <p:sp>
        <p:nvSpPr>
          <p:cNvPr name="TextBox 34" id="34"/>
          <p:cNvSpPr txBox="true"/>
          <p:nvPr/>
        </p:nvSpPr>
        <p:spPr>
          <a:xfrm rot="0">
            <a:off x="13849004" y="1331599"/>
            <a:ext cx="3998414" cy="3640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59"/>
              </a:lnSpc>
              <a:spcBef>
                <a:spcPct val="0"/>
              </a:spcBef>
            </a:pPr>
            <a:r>
              <a:rPr lang="en-US" b="true" sz="2042">
                <a:solidFill>
                  <a:srgbClr val="FFFFFF"/>
                </a:solidFill>
                <a:latin typeface="Klein Bold"/>
                <a:ea typeface="Klein Bold"/>
                <a:cs typeface="Klein Bold"/>
                <a:sym typeface="Klein Bold"/>
              </a:rPr>
              <a:t>Pokrycie kosztów leczenia</a:t>
            </a:r>
            <a:r>
              <a:rPr lang="en-US" b="true" sz="2042">
                <a:solidFill>
                  <a:srgbClr val="E21814"/>
                </a:solidFill>
                <a:latin typeface="Klein Bold"/>
                <a:ea typeface="Klein Bold"/>
                <a:cs typeface="Klein Bold"/>
                <a:sym typeface="Klein Bold"/>
              </a:rPr>
              <a:t>.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3861910" y="1706690"/>
            <a:ext cx="3701830" cy="13445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42"/>
              </a:lnSpc>
            </a:pPr>
            <a:r>
              <a:rPr lang="en-US" sz="1530">
                <a:solidFill>
                  <a:srgbClr val="FFFFFF"/>
                </a:solidFill>
                <a:latin typeface="Klein"/>
                <a:ea typeface="Klein"/>
                <a:cs typeface="Klein"/>
                <a:sym typeface="Klein"/>
              </a:rPr>
              <a:t>Ubezpieczyciel pokrywa pełne koszty leczenia, hospitalizacji, lekarzy, operacji, a często też leków nierefundowanych w UK, które są wymagane do terapii.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4148231" y="6258453"/>
            <a:ext cx="3230519" cy="650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36"/>
              </a:lnSpc>
              <a:spcBef>
                <a:spcPct val="0"/>
              </a:spcBef>
            </a:pPr>
            <a:r>
              <a:rPr lang="en-US" b="true" sz="1883">
                <a:solidFill>
                  <a:srgbClr val="FFFFFF"/>
                </a:solidFill>
                <a:latin typeface="Klein Bold"/>
                <a:ea typeface="Klein Bold"/>
                <a:cs typeface="Klein Bold"/>
                <a:sym typeface="Klein Bold"/>
              </a:rPr>
              <a:t>Może obejmować leczenie dzieci</a:t>
            </a:r>
            <a:r>
              <a:rPr lang="en-US" b="true" sz="1883">
                <a:solidFill>
                  <a:srgbClr val="E21814"/>
                </a:solidFill>
                <a:latin typeface="Klein Bold"/>
                <a:ea typeface="Klein Bold"/>
                <a:cs typeface="Klein Bold"/>
                <a:sym typeface="Klein Bold"/>
              </a:rPr>
              <a:t>.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4148231" y="7010184"/>
            <a:ext cx="3010468" cy="10754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42"/>
              </a:lnSpc>
            </a:pPr>
            <a:r>
              <a:rPr lang="en-US" sz="1530">
                <a:solidFill>
                  <a:srgbClr val="FFFFFF"/>
                </a:solidFill>
                <a:latin typeface="Klein"/>
                <a:ea typeface="Klein"/>
                <a:cs typeface="Klein"/>
                <a:sym typeface="Klein"/>
              </a:rPr>
              <a:t>Opcja ta obejmuje również dzieci ubezpieczonego, w przypadku ich poważnej choroby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9186954" y="3851044"/>
            <a:ext cx="3755772" cy="3390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81"/>
              </a:lnSpc>
              <a:spcBef>
                <a:spcPct val="0"/>
              </a:spcBef>
            </a:pPr>
            <a:r>
              <a:rPr lang="en-US" b="true" sz="1915">
                <a:solidFill>
                  <a:srgbClr val="FFFFFF"/>
                </a:solidFill>
                <a:latin typeface="Klein Bold"/>
                <a:ea typeface="Klein Bold"/>
                <a:cs typeface="Klein Bold"/>
                <a:sym typeface="Klein Bold"/>
              </a:rPr>
              <a:t>Transport i zakwaterowanie</a:t>
            </a:r>
            <a:r>
              <a:rPr lang="en-US" b="true" sz="1915">
                <a:solidFill>
                  <a:srgbClr val="E11414"/>
                </a:solidFill>
                <a:latin typeface="Klein Bold"/>
                <a:ea typeface="Klein Bold"/>
                <a:cs typeface="Klein Bold"/>
                <a:sym typeface="Klein Bold"/>
              </a:rPr>
              <a:t>.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9115478" y="4234331"/>
            <a:ext cx="3953657" cy="13445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42"/>
              </a:lnSpc>
            </a:pPr>
            <a:r>
              <a:rPr lang="en-US" sz="1530">
                <a:solidFill>
                  <a:srgbClr val="FFFFFF"/>
                </a:solidFill>
                <a:latin typeface="Klein"/>
                <a:ea typeface="Klein"/>
                <a:cs typeface="Klein"/>
                <a:sym typeface="Klein"/>
              </a:rPr>
              <a:t>Polisa obejmuje również transport medyczny pacjenta i opiekuna do wybranego kraju oraz zakwaterowanie i koszty podróży, wszystko w ramach świadczenia.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4067625" y="3741346"/>
            <a:ext cx="3518231" cy="650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6"/>
              </a:lnSpc>
            </a:pPr>
            <a:r>
              <a:rPr lang="en-US" sz="1883" b="true">
                <a:solidFill>
                  <a:srgbClr val="FFFFFF"/>
                </a:solidFill>
                <a:latin typeface="Klein Bold"/>
                <a:ea typeface="Klein Bold"/>
                <a:cs typeface="Klein Bold"/>
                <a:sym typeface="Klein Bold"/>
              </a:rPr>
              <a:t>Druga opinia medyczna</a:t>
            </a:r>
          </a:p>
          <a:p>
            <a:pPr algn="l" marL="0" indent="0" lvl="0">
              <a:lnSpc>
                <a:spcPts val="2636"/>
              </a:lnSpc>
              <a:spcBef>
                <a:spcPct val="0"/>
              </a:spcBef>
            </a:pPr>
            <a:r>
              <a:rPr lang="en-US" b="true" sz="1883">
                <a:solidFill>
                  <a:srgbClr val="FFFFFF"/>
                </a:solidFill>
                <a:latin typeface="Klein Bold"/>
                <a:ea typeface="Klein Bold"/>
                <a:cs typeface="Klein Bold"/>
                <a:sym typeface="Klein Bold"/>
              </a:rPr>
              <a:t> i plan leczenia</a:t>
            </a:r>
            <a:r>
              <a:rPr lang="en-US" b="true" sz="1883">
                <a:solidFill>
                  <a:srgbClr val="E11414"/>
                </a:solidFill>
                <a:latin typeface="Klein Bold"/>
                <a:ea typeface="Klein Bold"/>
                <a:cs typeface="Klein Bold"/>
                <a:sym typeface="Klein Bold"/>
              </a:rPr>
              <a:t>.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3817676" y="4407645"/>
            <a:ext cx="3746064" cy="21316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38"/>
              </a:lnSpc>
            </a:pPr>
            <a:r>
              <a:rPr lang="en-US" sz="1527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Klient ma dostęp do światowych specjalistów i może otrzymać drugą opinię medyczną, a następnie indywidualny plan leczenia przygotowany przez czołowych lekarzy.</a:t>
            </a:r>
          </a:p>
          <a:p>
            <a:pPr algn="l">
              <a:lnSpc>
                <a:spcPts val="2138"/>
              </a:lnSpc>
            </a:pPr>
          </a:p>
          <a:p>
            <a:pPr algn="l">
              <a:lnSpc>
                <a:spcPts val="2138"/>
              </a:lnSpc>
            </a:pPr>
          </a:p>
          <a:p>
            <a:pPr algn="l">
              <a:lnSpc>
                <a:spcPts val="2138"/>
              </a:lnSpc>
            </a:pPr>
          </a:p>
        </p:txBody>
      </p:sp>
      <p:sp>
        <p:nvSpPr>
          <p:cNvPr name="TextBox 42" id="42"/>
          <p:cNvSpPr txBox="true"/>
          <p:nvPr/>
        </p:nvSpPr>
        <p:spPr>
          <a:xfrm rot="0">
            <a:off x="9210072" y="6360802"/>
            <a:ext cx="4892161" cy="1724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1"/>
              </a:lnSpc>
            </a:pPr>
            <a:r>
              <a:rPr lang="en-US" sz="2000" b="true">
                <a:solidFill>
                  <a:srgbClr val="FFFFFF"/>
                </a:solidFill>
                <a:latin typeface="Klein Bold"/>
                <a:ea typeface="Klein Bold"/>
                <a:cs typeface="Klein Bold"/>
                <a:sym typeface="Klein Bold"/>
              </a:rPr>
              <a:t>Dotyczy poważnych chorób</a:t>
            </a:r>
            <a:r>
              <a:rPr lang="en-US" sz="2000" b="true">
                <a:solidFill>
                  <a:srgbClr val="E21814"/>
                </a:solidFill>
                <a:latin typeface="Klein Bold"/>
                <a:ea typeface="Klein Bold"/>
                <a:cs typeface="Klein Bold"/>
                <a:sym typeface="Klein Bold"/>
              </a:rPr>
              <a:t>.</a:t>
            </a:r>
          </a:p>
          <a:p>
            <a:pPr algn="l" marL="567119" indent="-283559" lvl="1">
              <a:lnSpc>
                <a:spcPts val="3677"/>
              </a:lnSpc>
              <a:buFont typeface="Arial"/>
              <a:buChar char="•"/>
            </a:pPr>
          </a:p>
          <a:p>
            <a:pPr algn="l">
              <a:lnSpc>
                <a:spcPts val="3677"/>
              </a:lnSpc>
            </a:pPr>
          </a:p>
          <a:p>
            <a:pPr algn="l" marL="0" indent="0" lvl="0">
              <a:lnSpc>
                <a:spcPts val="3677"/>
              </a:lnSpc>
              <a:spcBef>
                <a:spcPct val="0"/>
              </a:spcBef>
            </a:pPr>
          </a:p>
        </p:txBody>
      </p:sp>
      <p:sp>
        <p:nvSpPr>
          <p:cNvPr name="TextBox 43" id="43"/>
          <p:cNvSpPr txBox="true"/>
          <p:nvPr/>
        </p:nvSpPr>
        <p:spPr>
          <a:xfrm rot="0">
            <a:off x="9210072" y="6781359"/>
            <a:ext cx="3827248" cy="1279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98"/>
              </a:lnSpc>
            </a:pPr>
            <a:r>
              <a:rPr lang="en-US" sz="1499">
                <a:solidFill>
                  <a:srgbClr val="FFFFFF"/>
                </a:solidFill>
                <a:latin typeface="Klein"/>
                <a:ea typeface="Klein"/>
                <a:cs typeface="Klein"/>
                <a:sym typeface="Klein"/>
              </a:rPr>
              <a:t>Jest aktywowany przy diagnozie najcięższych schorzeń, np. nowotworów, przeszczepów organów, bypassów serca, neurochirurgii czy leczenia rzadkich chorób.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9186954" y="1350786"/>
            <a:ext cx="5994583" cy="3351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88"/>
              </a:lnSpc>
              <a:spcBef>
                <a:spcPct val="0"/>
              </a:spcBef>
            </a:pPr>
            <a:r>
              <a:rPr lang="en-US" b="true" sz="1920">
                <a:solidFill>
                  <a:srgbClr val="FFFFFF"/>
                </a:solidFill>
                <a:latin typeface="Klein Bold"/>
                <a:ea typeface="Klein Bold"/>
                <a:cs typeface="Klein Bold"/>
                <a:sym typeface="Klein Bold"/>
              </a:rPr>
              <a:t>Dostęp do leczenia za granicą</a:t>
            </a:r>
            <a:r>
              <a:rPr lang="en-US" b="true" sz="1920">
                <a:solidFill>
                  <a:srgbClr val="E11414"/>
                </a:solidFill>
                <a:latin typeface="Klein Bold"/>
                <a:ea typeface="Klein Bold"/>
                <a:cs typeface="Klein Bold"/>
                <a:sym typeface="Klein Bold"/>
              </a:rPr>
              <a:t>.</a:t>
            </a:r>
          </a:p>
        </p:txBody>
      </p:sp>
      <p:sp>
        <p:nvSpPr>
          <p:cNvPr name="Freeform 45" id="45"/>
          <p:cNvSpPr/>
          <p:nvPr/>
        </p:nvSpPr>
        <p:spPr>
          <a:xfrm flipH="false" flipV="false" rot="0">
            <a:off x="1393279" y="4499518"/>
            <a:ext cx="5328982" cy="3836867"/>
          </a:xfrm>
          <a:custGeom>
            <a:avLst/>
            <a:gdLst/>
            <a:ahLst/>
            <a:cxnLst/>
            <a:rect r="r" b="b" t="t" l="l"/>
            <a:pathLst>
              <a:path h="3836867" w="5328982">
                <a:moveTo>
                  <a:pt x="0" y="0"/>
                </a:moveTo>
                <a:lnTo>
                  <a:pt x="5328983" y="0"/>
                </a:lnTo>
                <a:lnTo>
                  <a:pt x="5328983" y="3836868"/>
                </a:lnTo>
                <a:lnTo>
                  <a:pt x="0" y="383686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46" id="46"/>
          <p:cNvSpPr/>
          <p:nvPr/>
        </p:nvSpPr>
        <p:spPr>
          <a:xfrm flipH="false" flipV="false" rot="0">
            <a:off x="0" y="0"/>
            <a:ext cx="9026473" cy="3104504"/>
          </a:xfrm>
          <a:custGeom>
            <a:avLst/>
            <a:gdLst/>
            <a:ahLst/>
            <a:cxnLst/>
            <a:rect r="r" b="b" t="t" l="l"/>
            <a:pathLst>
              <a:path h="3104504" w="9026473">
                <a:moveTo>
                  <a:pt x="0" y="0"/>
                </a:moveTo>
                <a:lnTo>
                  <a:pt x="9026473" y="0"/>
                </a:lnTo>
                <a:lnTo>
                  <a:pt x="9026473" y="3104504"/>
                </a:lnTo>
                <a:lnTo>
                  <a:pt x="0" y="31045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72" r="-45878" b="-156966"/>
            </a:stretch>
          </a:blipFill>
        </p:spPr>
      </p:sp>
      <p:sp>
        <p:nvSpPr>
          <p:cNvPr name="Freeform 47" id="47"/>
          <p:cNvSpPr/>
          <p:nvPr/>
        </p:nvSpPr>
        <p:spPr>
          <a:xfrm flipH="false" flipV="false" rot="0">
            <a:off x="5680837" y="8638126"/>
            <a:ext cx="3434641" cy="3478117"/>
          </a:xfrm>
          <a:custGeom>
            <a:avLst/>
            <a:gdLst/>
            <a:ahLst/>
            <a:cxnLst/>
            <a:rect r="r" b="b" t="t" l="l"/>
            <a:pathLst>
              <a:path h="3478117" w="3434641">
                <a:moveTo>
                  <a:pt x="0" y="0"/>
                </a:moveTo>
                <a:lnTo>
                  <a:pt x="3434641" y="0"/>
                </a:lnTo>
                <a:lnTo>
                  <a:pt x="3434641" y="3478117"/>
                </a:lnTo>
                <a:lnTo>
                  <a:pt x="0" y="347811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CA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10652193" y="0"/>
            <a:ext cx="7635807" cy="10287000"/>
          </a:xfrm>
          <a:prstGeom prst="rect">
            <a:avLst/>
          </a:prstGeom>
          <a:solidFill>
            <a:srgbClr val="FCCA12"/>
          </a:solidFill>
        </p:spPr>
      </p:sp>
      <p:sp>
        <p:nvSpPr>
          <p:cNvPr name="TextBox 3" id="3"/>
          <p:cNvSpPr txBox="true"/>
          <p:nvPr/>
        </p:nvSpPr>
        <p:spPr>
          <a:xfrm rot="0">
            <a:off x="1309295" y="1029758"/>
            <a:ext cx="9415897" cy="25578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98"/>
              </a:lnSpc>
            </a:pPr>
            <a:r>
              <a:rPr lang="en-US" sz="7845" spc="-78" b="true">
                <a:solidFill>
                  <a:srgbClr val="FFFFFF"/>
                </a:solidFill>
                <a:latin typeface="Klein Bold"/>
                <a:ea typeface="Klein Bold"/>
                <a:cs typeface="Klein Bold"/>
                <a:sym typeface="Klein Bold"/>
              </a:rPr>
              <a:t>Jak działa </a:t>
            </a:r>
          </a:p>
          <a:p>
            <a:pPr algn="l" marL="0" indent="0" lvl="0">
              <a:lnSpc>
                <a:spcPts val="10198"/>
              </a:lnSpc>
            </a:pPr>
            <a:r>
              <a:rPr lang="en-US" b="true" sz="7845" spc="-78">
                <a:solidFill>
                  <a:srgbClr val="E21814"/>
                </a:solidFill>
                <a:latin typeface="Klein Bold"/>
                <a:ea typeface="Klein Bold"/>
                <a:cs typeface="Klein Bold"/>
                <a:sym typeface="Klein Bold"/>
              </a:rPr>
              <a:t>Extr</a:t>
            </a:r>
            <a:r>
              <a:rPr lang="en-US" b="true" sz="7845" spc="-78">
                <a:solidFill>
                  <a:srgbClr val="E21814"/>
                </a:solidFill>
                <a:latin typeface="Klein Bold"/>
                <a:ea typeface="Klein Bold"/>
                <a:cs typeface="Klein Bold"/>
                <a:sym typeface="Klein Bold"/>
              </a:rPr>
              <a:t>a Care Cover?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749388" y="107014"/>
            <a:ext cx="8229224" cy="99967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26372" indent="-263186" lvl="1">
              <a:lnSpc>
                <a:spcPts val="3657"/>
              </a:lnSpc>
              <a:buFont typeface="Arial"/>
              <a:buChar char="•"/>
            </a:pPr>
            <a:r>
              <a:rPr lang="en-US" sz="2438">
                <a:solidFill>
                  <a:srgbClr val="014F8E"/>
                </a:solidFill>
                <a:latin typeface="Klein"/>
                <a:ea typeface="Klein"/>
                <a:cs typeface="Klein"/>
                <a:sym typeface="Klein"/>
              </a:rPr>
              <a:t>Extra Care Cover to dodatkowe świadczenie wypłacane pr</a:t>
            </a:r>
            <a:r>
              <a:rPr lang="en-US" sz="2438">
                <a:solidFill>
                  <a:srgbClr val="014F8E"/>
                </a:solidFill>
                <a:latin typeface="Klein"/>
                <a:ea typeface="Klein"/>
                <a:cs typeface="Klein"/>
                <a:sym typeface="Klein"/>
              </a:rPr>
              <a:t>zy diagnozie chorób degeneracyjnych lub poważnych schorzeń wpływających na samodzielność, takich jak np.: choroba Alzheimera, demencja, Parkinson, stwardnienie rozsiane, trwała niezdolność do samodzielnego życia</a:t>
            </a:r>
          </a:p>
          <a:p>
            <a:pPr algn="l">
              <a:lnSpc>
                <a:spcPts val="3657"/>
              </a:lnSpc>
            </a:pPr>
          </a:p>
          <a:p>
            <a:pPr algn="l" marL="526372" indent="-263186" lvl="1">
              <a:lnSpc>
                <a:spcPts val="3657"/>
              </a:lnSpc>
              <a:buFont typeface="Arial"/>
              <a:buChar char="•"/>
            </a:pPr>
            <a:r>
              <a:rPr lang="en-US" sz="2438">
                <a:solidFill>
                  <a:srgbClr val="014F8E"/>
                </a:solidFill>
                <a:latin typeface="Klein"/>
                <a:ea typeface="Klein"/>
                <a:cs typeface="Klein"/>
                <a:sym typeface="Klein"/>
              </a:rPr>
              <a:t>Wypłata to zazwyczaj 50% sumy ubezpieczenia (do £200,000) niezależnie od głównej polisy Critical Illness.</a:t>
            </a:r>
          </a:p>
          <a:p>
            <a:pPr algn="l">
              <a:lnSpc>
                <a:spcPts val="3657"/>
              </a:lnSpc>
            </a:pPr>
          </a:p>
          <a:p>
            <a:pPr algn="l" marL="526372" indent="-263186" lvl="1">
              <a:lnSpc>
                <a:spcPts val="3657"/>
              </a:lnSpc>
              <a:buFont typeface="Arial"/>
              <a:buChar char="•"/>
            </a:pPr>
            <a:r>
              <a:rPr lang="en-US" sz="2438">
                <a:solidFill>
                  <a:srgbClr val="014F8E"/>
                </a:solidFill>
                <a:latin typeface="Klein"/>
                <a:ea typeface="Klein"/>
                <a:cs typeface="Klein"/>
                <a:sym typeface="Klein"/>
              </a:rPr>
              <a:t>Warunkiem jest to, że diagnoza nastąpi po ukończeniu 55 lat - jeśli choroba wystąpi wcześniej, Extra Care nie zostanie uruchomiony.</a:t>
            </a:r>
          </a:p>
          <a:p>
            <a:pPr algn="l">
              <a:lnSpc>
                <a:spcPts val="3657"/>
              </a:lnSpc>
            </a:pPr>
          </a:p>
          <a:p>
            <a:pPr algn="l" marL="526372" indent="-263186" lvl="1">
              <a:lnSpc>
                <a:spcPts val="3657"/>
              </a:lnSpc>
              <a:buFont typeface="Arial"/>
              <a:buChar char="•"/>
            </a:pPr>
            <a:r>
              <a:rPr lang="en-US" sz="2438">
                <a:solidFill>
                  <a:srgbClr val="014F8E"/>
                </a:solidFill>
                <a:latin typeface="Klein"/>
                <a:ea typeface="Klein"/>
                <a:cs typeface="Klein"/>
                <a:sym typeface="Klein"/>
              </a:rPr>
              <a:t>💡 Tip dla doradców: warto o tym wspominać klientom w wieku 40–50+, bo to benefit, który realnie zwiększa ochronę w późniejszym okresie życia, a często jest pomijany w rozmowie.</a:t>
            </a:r>
          </a:p>
          <a:p>
            <a:pPr algn="l">
              <a:lnSpc>
                <a:spcPts val="3657"/>
              </a:lnSpc>
            </a:pPr>
          </a:p>
          <a:p>
            <a:pPr algn="l">
              <a:lnSpc>
                <a:spcPts val="3657"/>
              </a:lnSpc>
            </a:pPr>
          </a:p>
        </p:txBody>
      </p:sp>
      <p:grpSp>
        <p:nvGrpSpPr>
          <p:cNvPr name="Group 5" id="5"/>
          <p:cNvGrpSpPr/>
          <p:nvPr/>
        </p:nvGrpSpPr>
        <p:grpSpPr>
          <a:xfrm rot="0">
            <a:off x="3672193" y="8289929"/>
            <a:ext cx="3378602" cy="968371"/>
            <a:chOff x="0" y="0"/>
            <a:chExt cx="4504802" cy="1291162"/>
          </a:xfrm>
        </p:grpSpPr>
        <p:sp>
          <p:nvSpPr>
            <p:cNvPr name="AutoShape 6" id="6"/>
            <p:cNvSpPr/>
            <p:nvPr/>
          </p:nvSpPr>
          <p:spPr>
            <a:xfrm rot="5400000">
              <a:off x="1610906" y="5447"/>
              <a:ext cx="1288438" cy="1282991"/>
            </a:xfrm>
            <a:prstGeom prst="rect">
              <a:avLst/>
            </a:prstGeom>
            <a:solidFill>
              <a:srgbClr val="F10C00"/>
            </a:solidFill>
          </p:spPr>
        </p:sp>
        <p:grpSp>
          <p:nvGrpSpPr>
            <p:cNvPr name="Group 7" id="7"/>
            <p:cNvGrpSpPr>
              <a:grpSpLocks noChangeAspect="true"/>
            </p:cNvGrpSpPr>
            <p:nvPr/>
          </p:nvGrpSpPr>
          <p:grpSpPr>
            <a:xfrm rot="5400000">
              <a:off x="0" y="0"/>
              <a:ext cx="1288438" cy="1288438"/>
              <a:chOff x="0" y="0"/>
              <a:chExt cx="1708150" cy="170815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706883" cy="1708150"/>
              </a:xfrm>
              <a:custGeom>
                <a:avLst/>
                <a:gdLst/>
                <a:ahLst/>
                <a:cxnLst/>
                <a:rect r="r" b="b" t="t" l="l"/>
                <a:pathLst>
                  <a:path h="1708150" w="1706883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176FC1"/>
              </a:solidFill>
            </p:spPr>
          </p:sp>
        </p:grpSp>
        <p:sp>
          <p:nvSpPr>
            <p:cNvPr name="Freeform 9" id="9"/>
            <p:cNvSpPr/>
            <p:nvPr/>
          </p:nvSpPr>
          <p:spPr>
            <a:xfrm flipH="false" flipV="false" rot="0">
              <a:off x="3221811" y="5447"/>
              <a:ext cx="1282991" cy="1282991"/>
            </a:xfrm>
            <a:custGeom>
              <a:avLst/>
              <a:gdLst/>
              <a:ahLst/>
              <a:cxnLst/>
              <a:rect r="r" b="b" t="t" l="l"/>
              <a:pathLst>
                <a:path h="1282991" w="1282991">
                  <a:moveTo>
                    <a:pt x="0" y="0"/>
                  </a:moveTo>
                  <a:lnTo>
                    <a:pt x="1282991" y="0"/>
                  </a:lnTo>
                  <a:lnTo>
                    <a:pt x="1282991" y="1282991"/>
                  </a:lnTo>
                  <a:lnTo>
                    <a:pt x="0" y="12829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2881938" y="3866056"/>
            <a:ext cx="5328982" cy="3836867"/>
          </a:xfrm>
          <a:custGeom>
            <a:avLst/>
            <a:gdLst/>
            <a:ahLst/>
            <a:cxnLst/>
            <a:rect r="r" b="b" t="t" l="l"/>
            <a:pathLst>
              <a:path h="3836867" w="5328982">
                <a:moveTo>
                  <a:pt x="0" y="0"/>
                </a:moveTo>
                <a:lnTo>
                  <a:pt x="5328983" y="0"/>
                </a:lnTo>
                <a:lnTo>
                  <a:pt x="5328983" y="3836868"/>
                </a:lnTo>
                <a:lnTo>
                  <a:pt x="0" y="38368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true" rot="0">
            <a:off x="9749388" y="5060650"/>
            <a:ext cx="8538612" cy="5226350"/>
          </a:xfrm>
          <a:custGeom>
            <a:avLst/>
            <a:gdLst/>
            <a:ahLst/>
            <a:cxnLst/>
            <a:rect r="r" b="b" t="t" l="l"/>
            <a:pathLst>
              <a:path h="5226350" w="8538612">
                <a:moveTo>
                  <a:pt x="8538612" y="5226350"/>
                </a:moveTo>
                <a:lnTo>
                  <a:pt x="0" y="5226350"/>
                </a:lnTo>
                <a:lnTo>
                  <a:pt x="0" y="0"/>
                </a:lnTo>
                <a:lnTo>
                  <a:pt x="8538612" y="0"/>
                </a:lnTo>
                <a:lnTo>
                  <a:pt x="8538612" y="5226350"/>
                </a:lnTo>
                <a:close/>
              </a:path>
            </a:pathLst>
          </a:custGeom>
          <a:blipFill>
            <a:blip r:embed="rId5"/>
            <a:stretch>
              <a:fillRect l="0" t="-104" r="-56697" b="-55099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0" y="0"/>
            <a:ext cx="13167689" cy="3104504"/>
          </a:xfrm>
          <a:custGeom>
            <a:avLst/>
            <a:gdLst/>
            <a:ahLst/>
            <a:cxnLst/>
            <a:rect r="r" b="b" t="t" l="l"/>
            <a:pathLst>
              <a:path h="3104504" w="13167689">
                <a:moveTo>
                  <a:pt x="0" y="0"/>
                </a:moveTo>
                <a:lnTo>
                  <a:pt x="13167689" y="0"/>
                </a:lnTo>
                <a:lnTo>
                  <a:pt x="13167689" y="3104504"/>
                </a:lnTo>
                <a:lnTo>
                  <a:pt x="0" y="31045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72" r="0" b="-156966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-313621" y="7702924"/>
            <a:ext cx="3434641" cy="3478117"/>
          </a:xfrm>
          <a:custGeom>
            <a:avLst/>
            <a:gdLst/>
            <a:ahLst/>
            <a:cxnLst/>
            <a:rect r="r" b="b" t="t" l="l"/>
            <a:pathLst>
              <a:path h="3478117" w="3434641">
                <a:moveTo>
                  <a:pt x="0" y="0"/>
                </a:moveTo>
                <a:lnTo>
                  <a:pt x="3434641" y="0"/>
                </a:lnTo>
                <a:lnTo>
                  <a:pt x="3434641" y="3478117"/>
                </a:lnTo>
                <a:lnTo>
                  <a:pt x="0" y="34781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CA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10652193" y="0"/>
            <a:ext cx="7635807" cy="10287000"/>
          </a:xfrm>
          <a:prstGeom prst="rect">
            <a:avLst/>
          </a:prstGeom>
          <a:solidFill>
            <a:srgbClr val="FCCA12"/>
          </a:solidFill>
        </p:spPr>
      </p:sp>
      <p:sp>
        <p:nvSpPr>
          <p:cNvPr name="TextBox 3" id="3"/>
          <p:cNvSpPr txBox="true"/>
          <p:nvPr/>
        </p:nvSpPr>
        <p:spPr>
          <a:xfrm rot="0">
            <a:off x="838481" y="1383557"/>
            <a:ext cx="9415897" cy="25578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98"/>
              </a:lnSpc>
            </a:pPr>
            <a:r>
              <a:rPr lang="en-US" sz="7845" spc="-78" b="true">
                <a:solidFill>
                  <a:srgbClr val="FFFFFF"/>
                </a:solidFill>
                <a:latin typeface="Klein Bold"/>
                <a:ea typeface="Klein Bold"/>
                <a:cs typeface="Klein Bold"/>
                <a:sym typeface="Klein Bold"/>
              </a:rPr>
              <a:t>Jak działa </a:t>
            </a:r>
          </a:p>
          <a:p>
            <a:pPr algn="l" marL="0" indent="0" lvl="0">
              <a:lnSpc>
                <a:spcPts val="10198"/>
              </a:lnSpc>
            </a:pPr>
            <a:r>
              <a:rPr lang="en-US" b="true" sz="7845" spc="-78">
                <a:solidFill>
                  <a:srgbClr val="E21814"/>
                </a:solidFill>
                <a:latin typeface="Klein Bold"/>
                <a:ea typeface="Klein Bold"/>
                <a:cs typeface="Klein Bold"/>
                <a:sym typeface="Klein Bold"/>
              </a:rPr>
              <a:t>Fracture</a:t>
            </a:r>
            <a:r>
              <a:rPr lang="en-US" b="true" sz="7845" spc="-78">
                <a:solidFill>
                  <a:srgbClr val="E21814"/>
                </a:solidFill>
                <a:latin typeface="Klein Bold"/>
                <a:ea typeface="Klein Bold"/>
                <a:cs typeface="Klein Bold"/>
                <a:sym typeface="Klein Bold"/>
              </a:rPr>
              <a:t> Cover?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3672193" y="8289929"/>
            <a:ext cx="3378602" cy="968371"/>
            <a:chOff x="0" y="0"/>
            <a:chExt cx="4504802" cy="1291162"/>
          </a:xfrm>
        </p:grpSpPr>
        <p:sp>
          <p:nvSpPr>
            <p:cNvPr name="AutoShape 5" id="5"/>
            <p:cNvSpPr/>
            <p:nvPr/>
          </p:nvSpPr>
          <p:spPr>
            <a:xfrm rot="5400000">
              <a:off x="1610906" y="5447"/>
              <a:ext cx="1288438" cy="1282991"/>
            </a:xfrm>
            <a:prstGeom prst="rect">
              <a:avLst/>
            </a:prstGeom>
            <a:solidFill>
              <a:srgbClr val="F10C00"/>
            </a:solidFill>
          </p:spPr>
        </p:sp>
        <p:grpSp>
          <p:nvGrpSpPr>
            <p:cNvPr name="Group 6" id="6"/>
            <p:cNvGrpSpPr>
              <a:grpSpLocks noChangeAspect="true"/>
            </p:cNvGrpSpPr>
            <p:nvPr/>
          </p:nvGrpSpPr>
          <p:grpSpPr>
            <a:xfrm rot="5400000">
              <a:off x="0" y="0"/>
              <a:ext cx="1288438" cy="1288438"/>
              <a:chOff x="0" y="0"/>
              <a:chExt cx="1708150" cy="1708150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1706883" cy="1708150"/>
              </a:xfrm>
              <a:custGeom>
                <a:avLst/>
                <a:gdLst/>
                <a:ahLst/>
                <a:cxnLst/>
                <a:rect r="r" b="b" t="t" l="l"/>
                <a:pathLst>
                  <a:path h="1708150" w="1706883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176FC1"/>
              </a:solidFill>
            </p:spPr>
          </p:sp>
        </p:grpSp>
        <p:sp>
          <p:nvSpPr>
            <p:cNvPr name="Freeform 8" id="8"/>
            <p:cNvSpPr/>
            <p:nvPr/>
          </p:nvSpPr>
          <p:spPr>
            <a:xfrm flipH="false" flipV="false" rot="0">
              <a:off x="3221811" y="5447"/>
              <a:ext cx="1282991" cy="1282991"/>
            </a:xfrm>
            <a:custGeom>
              <a:avLst/>
              <a:gdLst/>
              <a:ahLst/>
              <a:cxnLst/>
              <a:rect r="r" b="b" t="t" l="l"/>
              <a:pathLst>
                <a:path h="1282991" w="1282991">
                  <a:moveTo>
                    <a:pt x="0" y="0"/>
                  </a:moveTo>
                  <a:lnTo>
                    <a:pt x="1282991" y="0"/>
                  </a:lnTo>
                  <a:lnTo>
                    <a:pt x="1282991" y="1282991"/>
                  </a:lnTo>
                  <a:lnTo>
                    <a:pt x="0" y="12829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2881938" y="3866056"/>
            <a:ext cx="5328982" cy="3836867"/>
          </a:xfrm>
          <a:custGeom>
            <a:avLst/>
            <a:gdLst/>
            <a:ahLst/>
            <a:cxnLst/>
            <a:rect r="r" b="b" t="t" l="l"/>
            <a:pathLst>
              <a:path h="3836867" w="5328982">
                <a:moveTo>
                  <a:pt x="0" y="0"/>
                </a:moveTo>
                <a:lnTo>
                  <a:pt x="5328983" y="0"/>
                </a:lnTo>
                <a:lnTo>
                  <a:pt x="5328983" y="3836868"/>
                </a:lnTo>
                <a:lnTo>
                  <a:pt x="0" y="38368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true" rot="0">
            <a:off x="9884745" y="7182496"/>
            <a:ext cx="8403255" cy="3104504"/>
          </a:xfrm>
          <a:custGeom>
            <a:avLst/>
            <a:gdLst/>
            <a:ahLst/>
            <a:cxnLst/>
            <a:rect r="r" b="b" t="t" l="l"/>
            <a:pathLst>
              <a:path h="3104504" w="8403255">
                <a:moveTo>
                  <a:pt x="8403255" y="3104504"/>
                </a:moveTo>
                <a:lnTo>
                  <a:pt x="0" y="3104504"/>
                </a:lnTo>
                <a:lnTo>
                  <a:pt x="0" y="0"/>
                </a:lnTo>
                <a:lnTo>
                  <a:pt x="8403255" y="0"/>
                </a:lnTo>
                <a:lnTo>
                  <a:pt x="8403255" y="3104504"/>
                </a:lnTo>
                <a:close/>
              </a:path>
            </a:pathLst>
          </a:custGeom>
          <a:blipFill>
            <a:blip r:embed="rId5"/>
            <a:stretch>
              <a:fillRect l="0" t="-172" r="-56697" b="-156966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0" y="0"/>
            <a:ext cx="13167689" cy="3104504"/>
          </a:xfrm>
          <a:custGeom>
            <a:avLst/>
            <a:gdLst/>
            <a:ahLst/>
            <a:cxnLst/>
            <a:rect r="r" b="b" t="t" l="l"/>
            <a:pathLst>
              <a:path h="3104504" w="13167689">
                <a:moveTo>
                  <a:pt x="0" y="0"/>
                </a:moveTo>
                <a:lnTo>
                  <a:pt x="13167689" y="0"/>
                </a:lnTo>
                <a:lnTo>
                  <a:pt x="13167689" y="3104504"/>
                </a:lnTo>
                <a:lnTo>
                  <a:pt x="0" y="31045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72" r="0" b="-156966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-313621" y="7702924"/>
            <a:ext cx="3434641" cy="3478117"/>
          </a:xfrm>
          <a:custGeom>
            <a:avLst/>
            <a:gdLst/>
            <a:ahLst/>
            <a:cxnLst/>
            <a:rect r="r" b="b" t="t" l="l"/>
            <a:pathLst>
              <a:path h="3478117" w="3434641">
                <a:moveTo>
                  <a:pt x="0" y="0"/>
                </a:moveTo>
                <a:lnTo>
                  <a:pt x="3434641" y="0"/>
                </a:lnTo>
                <a:lnTo>
                  <a:pt x="3434641" y="3478117"/>
                </a:lnTo>
                <a:lnTo>
                  <a:pt x="0" y="34781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9229892" y="1161849"/>
            <a:ext cx="8235020" cy="6885993"/>
          </a:xfrm>
          <a:custGeom>
            <a:avLst/>
            <a:gdLst/>
            <a:ahLst/>
            <a:cxnLst/>
            <a:rect r="r" b="b" t="t" l="l"/>
            <a:pathLst>
              <a:path h="6885993" w="8235020">
                <a:moveTo>
                  <a:pt x="0" y="0"/>
                </a:moveTo>
                <a:lnTo>
                  <a:pt x="8235020" y="0"/>
                </a:lnTo>
                <a:lnTo>
                  <a:pt x="8235020" y="6885993"/>
                </a:lnTo>
                <a:lnTo>
                  <a:pt x="0" y="688599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1656" r="0" b="-892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CA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10652193" y="0"/>
            <a:ext cx="7635807" cy="10287000"/>
          </a:xfrm>
          <a:prstGeom prst="rect">
            <a:avLst/>
          </a:prstGeom>
          <a:solidFill>
            <a:srgbClr val="FCCA12"/>
          </a:solidFill>
        </p:spPr>
      </p:sp>
      <p:sp>
        <p:nvSpPr>
          <p:cNvPr name="TextBox 3" id="3"/>
          <p:cNvSpPr txBox="true"/>
          <p:nvPr/>
        </p:nvSpPr>
        <p:spPr>
          <a:xfrm rot="0">
            <a:off x="838481" y="1383557"/>
            <a:ext cx="9415897" cy="25578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98"/>
              </a:lnSpc>
            </a:pPr>
            <a:r>
              <a:rPr lang="en-US" sz="7845" spc="-78" b="true">
                <a:solidFill>
                  <a:srgbClr val="FFFFFF"/>
                </a:solidFill>
                <a:latin typeface="Klein Bold"/>
                <a:ea typeface="Klein Bold"/>
                <a:cs typeface="Klein Bold"/>
                <a:sym typeface="Klein Bold"/>
              </a:rPr>
              <a:t>Jak działa </a:t>
            </a:r>
          </a:p>
          <a:p>
            <a:pPr algn="l" marL="0" indent="0" lvl="0">
              <a:lnSpc>
                <a:spcPts val="10198"/>
              </a:lnSpc>
            </a:pPr>
            <a:r>
              <a:rPr lang="en-US" b="true" sz="7845" spc="-78">
                <a:solidFill>
                  <a:srgbClr val="E21814"/>
                </a:solidFill>
                <a:latin typeface="Klein Bold"/>
                <a:ea typeface="Klein Bold"/>
                <a:cs typeface="Klein Bold"/>
                <a:sym typeface="Klein Bold"/>
              </a:rPr>
              <a:t>Pre-Sales</a:t>
            </a:r>
            <a:r>
              <a:rPr lang="en-US" b="true" sz="7845" spc="-78">
                <a:solidFill>
                  <a:srgbClr val="E21814"/>
                </a:solidFill>
                <a:latin typeface="Klein Bold"/>
                <a:ea typeface="Klein Bold"/>
                <a:cs typeface="Klein Bold"/>
                <a:sym typeface="Klein Bold"/>
              </a:rPr>
              <a:t> Tool?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3672193" y="8289929"/>
            <a:ext cx="3378602" cy="968371"/>
            <a:chOff x="0" y="0"/>
            <a:chExt cx="4504802" cy="1291162"/>
          </a:xfrm>
        </p:grpSpPr>
        <p:sp>
          <p:nvSpPr>
            <p:cNvPr name="AutoShape 5" id="5"/>
            <p:cNvSpPr/>
            <p:nvPr/>
          </p:nvSpPr>
          <p:spPr>
            <a:xfrm rot="5400000">
              <a:off x="1610906" y="5447"/>
              <a:ext cx="1288438" cy="1282991"/>
            </a:xfrm>
            <a:prstGeom prst="rect">
              <a:avLst/>
            </a:prstGeom>
            <a:solidFill>
              <a:srgbClr val="F10C00"/>
            </a:solidFill>
          </p:spPr>
        </p:sp>
        <p:grpSp>
          <p:nvGrpSpPr>
            <p:cNvPr name="Group 6" id="6"/>
            <p:cNvGrpSpPr>
              <a:grpSpLocks noChangeAspect="true"/>
            </p:cNvGrpSpPr>
            <p:nvPr/>
          </p:nvGrpSpPr>
          <p:grpSpPr>
            <a:xfrm rot="5400000">
              <a:off x="0" y="0"/>
              <a:ext cx="1288438" cy="1288438"/>
              <a:chOff x="0" y="0"/>
              <a:chExt cx="1708150" cy="1708150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1706883" cy="1708150"/>
              </a:xfrm>
              <a:custGeom>
                <a:avLst/>
                <a:gdLst/>
                <a:ahLst/>
                <a:cxnLst/>
                <a:rect r="r" b="b" t="t" l="l"/>
                <a:pathLst>
                  <a:path h="1708150" w="1706883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176FC1"/>
              </a:solidFill>
            </p:spPr>
          </p:sp>
        </p:grpSp>
        <p:sp>
          <p:nvSpPr>
            <p:cNvPr name="Freeform 8" id="8"/>
            <p:cNvSpPr/>
            <p:nvPr/>
          </p:nvSpPr>
          <p:spPr>
            <a:xfrm flipH="false" flipV="false" rot="0">
              <a:off x="3221811" y="5447"/>
              <a:ext cx="1282991" cy="1282991"/>
            </a:xfrm>
            <a:custGeom>
              <a:avLst/>
              <a:gdLst/>
              <a:ahLst/>
              <a:cxnLst/>
              <a:rect r="r" b="b" t="t" l="l"/>
              <a:pathLst>
                <a:path h="1282991" w="1282991">
                  <a:moveTo>
                    <a:pt x="0" y="0"/>
                  </a:moveTo>
                  <a:lnTo>
                    <a:pt x="1282991" y="0"/>
                  </a:lnTo>
                  <a:lnTo>
                    <a:pt x="1282991" y="1282991"/>
                  </a:lnTo>
                  <a:lnTo>
                    <a:pt x="0" y="12829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2881938" y="3866056"/>
            <a:ext cx="5328982" cy="3836867"/>
          </a:xfrm>
          <a:custGeom>
            <a:avLst/>
            <a:gdLst/>
            <a:ahLst/>
            <a:cxnLst/>
            <a:rect r="r" b="b" t="t" l="l"/>
            <a:pathLst>
              <a:path h="3836867" w="5328982">
                <a:moveTo>
                  <a:pt x="0" y="0"/>
                </a:moveTo>
                <a:lnTo>
                  <a:pt x="5328983" y="0"/>
                </a:lnTo>
                <a:lnTo>
                  <a:pt x="5328983" y="3836868"/>
                </a:lnTo>
                <a:lnTo>
                  <a:pt x="0" y="38368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true" rot="0">
            <a:off x="9884745" y="7182496"/>
            <a:ext cx="8403255" cy="3104504"/>
          </a:xfrm>
          <a:custGeom>
            <a:avLst/>
            <a:gdLst/>
            <a:ahLst/>
            <a:cxnLst/>
            <a:rect r="r" b="b" t="t" l="l"/>
            <a:pathLst>
              <a:path h="3104504" w="8403255">
                <a:moveTo>
                  <a:pt x="8403255" y="3104504"/>
                </a:moveTo>
                <a:lnTo>
                  <a:pt x="0" y="3104504"/>
                </a:lnTo>
                <a:lnTo>
                  <a:pt x="0" y="0"/>
                </a:lnTo>
                <a:lnTo>
                  <a:pt x="8403255" y="0"/>
                </a:lnTo>
                <a:lnTo>
                  <a:pt x="8403255" y="3104504"/>
                </a:lnTo>
                <a:close/>
              </a:path>
            </a:pathLst>
          </a:custGeom>
          <a:blipFill>
            <a:blip r:embed="rId5"/>
            <a:stretch>
              <a:fillRect l="0" t="-172" r="-56697" b="-156966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0" y="0"/>
            <a:ext cx="13167689" cy="3104504"/>
          </a:xfrm>
          <a:custGeom>
            <a:avLst/>
            <a:gdLst/>
            <a:ahLst/>
            <a:cxnLst/>
            <a:rect r="r" b="b" t="t" l="l"/>
            <a:pathLst>
              <a:path h="3104504" w="13167689">
                <a:moveTo>
                  <a:pt x="0" y="0"/>
                </a:moveTo>
                <a:lnTo>
                  <a:pt x="13167689" y="0"/>
                </a:lnTo>
                <a:lnTo>
                  <a:pt x="13167689" y="3104504"/>
                </a:lnTo>
                <a:lnTo>
                  <a:pt x="0" y="31045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72" r="0" b="-156966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-313621" y="7702924"/>
            <a:ext cx="3434641" cy="3478117"/>
          </a:xfrm>
          <a:custGeom>
            <a:avLst/>
            <a:gdLst/>
            <a:ahLst/>
            <a:cxnLst/>
            <a:rect r="r" b="b" t="t" l="l"/>
            <a:pathLst>
              <a:path h="3478117" w="3434641">
                <a:moveTo>
                  <a:pt x="0" y="0"/>
                </a:moveTo>
                <a:lnTo>
                  <a:pt x="3434641" y="0"/>
                </a:lnTo>
                <a:lnTo>
                  <a:pt x="3434641" y="3478117"/>
                </a:lnTo>
                <a:lnTo>
                  <a:pt x="0" y="34781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9884745" y="769939"/>
            <a:ext cx="7748425" cy="8004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55651" indent="-377825" lvl="1">
              <a:lnSpc>
                <a:spcPts val="4550"/>
              </a:lnSpc>
              <a:buFont typeface="Arial"/>
              <a:buChar char="•"/>
            </a:pPr>
            <a:r>
              <a:rPr lang="en-US" sz="3500" spc="-35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N</a:t>
            </a:r>
            <a:r>
              <a:rPr lang="en-US" sz="3500" spc="-35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arzędzie dla doradców do szybkiej analizy  zdrowia/wagi/historii medycznej klienta.</a:t>
            </a:r>
          </a:p>
          <a:p>
            <a:pPr algn="l">
              <a:lnSpc>
                <a:spcPts val="4550"/>
              </a:lnSpc>
            </a:pPr>
          </a:p>
          <a:p>
            <a:pPr algn="l" marL="755651" indent="-377825" lvl="1">
              <a:lnSpc>
                <a:spcPts val="4550"/>
              </a:lnSpc>
              <a:buFont typeface="Arial"/>
              <a:buChar char="•"/>
            </a:pPr>
            <a:r>
              <a:rPr lang="en-US" sz="3500" spc="-35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Tworzy czytelny raport z rekomendacją produktu.</a:t>
            </a:r>
          </a:p>
          <a:p>
            <a:pPr algn="l">
              <a:lnSpc>
                <a:spcPts val="4550"/>
              </a:lnSpc>
            </a:pPr>
          </a:p>
          <a:p>
            <a:pPr algn="l" marL="755651" indent="-377825" lvl="1">
              <a:lnSpc>
                <a:spcPts val="4550"/>
              </a:lnSpc>
              <a:buFont typeface="Arial"/>
              <a:buChar char="•"/>
            </a:pPr>
            <a:r>
              <a:rPr lang="en-US" sz="3500" spc="-35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Ułatwia prezentację oferty i zwiększa konwersję sprzedaży.</a:t>
            </a:r>
          </a:p>
          <a:p>
            <a:pPr algn="l">
              <a:lnSpc>
                <a:spcPts val="4550"/>
              </a:lnSpc>
            </a:pPr>
          </a:p>
          <a:p>
            <a:pPr algn="ctr">
              <a:lnSpc>
                <a:spcPts val="4550"/>
              </a:lnSpc>
              <a:spcBef>
                <a:spcPct val="0"/>
              </a:spcBef>
            </a:pPr>
            <a:r>
              <a:rPr lang="en-US" sz="3500" spc="-35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💡 Tip: Warto pokazywać klientowi raport, buduje zaufanie i profesjonalny wizerunek.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CA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447073" y="1639710"/>
            <a:ext cx="12120866" cy="51295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98"/>
              </a:lnSpc>
            </a:pPr>
            <a:r>
              <a:rPr lang="en-US" sz="7845" spc="-78" b="true">
                <a:solidFill>
                  <a:srgbClr val="FFFFFF"/>
                </a:solidFill>
                <a:latin typeface="Klein Bold"/>
                <a:ea typeface="Klein Bold"/>
                <a:cs typeface="Klein Bold"/>
                <a:sym typeface="Klein Bold"/>
              </a:rPr>
              <a:t>Jak działa </a:t>
            </a:r>
          </a:p>
          <a:p>
            <a:pPr algn="l" marL="0" indent="0" lvl="0">
              <a:lnSpc>
                <a:spcPts val="10198"/>
              </a:lnSpc>
            </a:pPr>
            <a:r>
              <a:rPr lang="en-US" b="true" sz="7845" spc="-78">
                <a:solidFill>
                  <a:srgbClr val="E21814"/>
                </a:solidFill>
                <a:latin typeface="Klein Bold"/>
                <a:ea typeface="Klein Bold"/>
                <a:cs typeface="Klein Bold"/>
                <a:sym typeface="Klein Bold"/>
              </a:rPr>
              <a:t>Aviva</a:t>
            </a:r>
            <a:r>
              <a:rPr lang="en-US" b="true" sz="7845" spc="-78">
                <a:solidFill>
                  <a:srgbClr val="E21814"/>
                </a:solidFill>
                <a:latin typeface="Klein Bold"/>
                <a:ea typeface="Klein Bold"/>
                <a:cs typeface="Klein Bold"/>
                <a:sym typeface="Klein Bold"/>
              </a:rPr>
              <a:t> </a:t>
            </a:r>
          </a:p>
          <a:p>
            <a:pPr algn="l" marL="0" indent="0" lvl="0">
              <a:lnSpc>
                <a:spcPts val="10198"/>
              </a:lnSpc>
            </a:pPr>
            <a:r>
              <a:rPr lang="en-US" b="true" sz="7845" spc="-78">
                <a:solidFill>
                  <a:srgbClr val="E21814"/>
                </a:solidFill>
                <a:latin typeface="Klein Bold"/>
                <a:ea typeface="Klein Bold"/>
                <a:cs typeface="Klein Bold"/>
                <a:sym typeface="Klein Bold"/>
              </a:rPr>
              <a:t>Calculator </a:t>
            </a:r>
          </a:p>
          <a:p>
            <a:pPr algn="l" marL="0" indent="0" lvl="0">
              <a:lnSpc>
                <a:spcPts val="10198"/>
              </a:lnSpc>
            </a:pPr>
            <a:r>
              <a:rPr lang="en-US" b="true" sz="7845" spc="-78">
                <a:solidFill>
                  <a:srgbClr val="E21814"/>
                </a:solidFill>
                <a:latin typeface="Klein Bold"/>
                <a:ea typeface="Klein Bold"/>
                <a:cs typeface="Klein Bold"/>
                <a:sym typeface="Klein Bold"/>
              </a:rPr>
              <a:t>Tool?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3672193" y="8289929"/>
            <a:ext cx="3378602" cy="968371"/>
            <a:chOff x="0" y="0"/>
            <a:chExt cx="4504802" cy="1291162"/>
          </a:xfrm>
        </p:grpSpPr>
        <p:sp>
          <p:nvSpPr>
            <p:cNvPr name="AutoShape 4" id="4"/>
            <p:cNvSpPr/>
            <p:nvPr/>
          </p:nvSpPr>
          <p:spPr>
            <a:xfrm rot="5400000">
              <a:off x="1610906" y="5447"/>
              <a:ext cx="1288438" cy="1282991"/>
            </a:xfrm>
            <a:prstGeom prst="rect">
              <a:avLst/>
            </a:prstGeom>
            <a:solidFill>
              <a:srgbClr val="F10C00"/>
            </a:solidFill>
          </p:spPr>
        </p:sp>
        <p:grpSp>
          <p:nvGrpSpPr>
            <p:cNvPr name="Group 5" id="5"/>
            <p:cNvGrpSpPr>
              <a:grpSpLocks noChangeAspect="true"/>
            </p:cNvGrpSpPr>
            <p:nvPr/>
          </p:nvGrpSpPr>
          <p:grpSpPr>
            <a:xfrm rot="5400000">
              <a:off x="0" y="0"/>
              <a:ext cx="1288438" cy="1288438"/>
              <a:chOff x="0" y="0"/>
              <a:chExt cx="1708150" cy="170815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706883" cy="1708150"/>
              </a:xfrm>
              <a:custGeom>
                <a:avLst/>
                <a:gdLst/>
                <a:ahLst/>
                <a:cxnLst/>
                <a:rect r="r" b="b" t="t" l="l"/>
                <a:pathLst>
                  <a:path h="1708150" w="1706883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176FC1"/>
              </a:solidFill>
            </p:spPr>
          </p:sp>
        </p:grpSp>
        <p:sp>
          <p:nvSpPr>
            <p:cNvPr name="Freeform 7" id="7"/>
            <p:cNvSpPr/>
            <p:nvPr/>
          </p:nvSpPr>
          <p:spPr>
            <a:xfrm flipH="false" flipV="false" rot="0">
              <a:off x="3221811" y="5447"/>
              <a:ext cx="1282991" cy="1282991"/>
            </a:xfrm>
            <a:custGeom>
              <a:avLst/>
              <a:gdLst/>
              <a:ahLst/>
              <a:cxnLst/>
              <a:rect r="r" b="b" t="t" l="l"/>
              <a:pathLst>
                <a:path h="1282991" w="1282991">
                  <a:moveTo>
                    <a:pt x="0" y="0"/>
                  </a:moveTo>
                  <a:lnTo>
                    <a:pt x="1282991" y="0"/>
                  </a:lnTo>
                  <a:lnTo>
                    <a:pt x="1282991" y="1282991"/>
                  </a:lnTo>
                  <a:lnTo>
                    <a:pt x="0" y="12829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true" flipV="true" rot="0">
            <a:off x="9884745" y="7182496"/>
            <a:ext cx="8403255" cy="3104504"/>
          </a:xfrm>
          <a:custGeom>
            <a:avLst/>
            <a:gdLst/>
            <a:ahLst/>
            <a:cxnLst/>
            <a:rect r="r" b="b" t="t" l="l"/>
            <a:pathLst>
              <a:path h="3104504" w="8403255">
                <a:moveTo>
                  <a:pt x="8403255" y="3104504"/>
                </a:moveTo>
                <a:lnTo>
                  <a:pt x="0" y="3104504"/>
                </a:lnTo>
                <a:lnTo>
                  <a:pt x="0" y="0"/>
                </a:lnTo>
                <a:lnTo>
                  <a:pt x="8403255" y="0"/>
                </a:lnTo>
                <a:lnTo>
                  <a:pt x="8403255" y="3104504"/>
                </a:lnTo>
                <a:close/>
              </a:path>
            </a:pathLst>
          </a:custGeom>
          <a:blipFill>
            <a:blip r:embed="rId4"/>
            <a:stretch>
              <a:fillRect l="0" t="-172" r="-56697" b="-156966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0" y="0"/>
            <a:ext cx="13167689" cy="3104504"/>
          </a:xfrm>
          <a:custGeom>
            <a:avLst/>
            <a:gdLst/>
            <a:ahLst/>
            <a:cxnLst/>
            <a:rect r="r" b="b" t="t" l="l"/>
            <a:pathLst>
              <a:path h="3104504" w="13167689">
                <a:moveTo>
                  <a:pt x="0" y="0"/>
                </a:moveTo>
                <a:lnTo>
                  <a:pt x="13167689" y="0"/>
                </a:lnTo>
                <a:lnTo>
                  <a:pt x="13167689" y="3104504"/>
                </a:lnTo>
                <a:lnTo>
                  <a:pt x="0" y="31045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72" r="0" b="-156966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313621" y="7702924"/>
            <a:ext cx="3434641" cy="3478117"/>
          </a:xfrm>
          <a:custGeom>
            <a:avLst/>
            <a:gdLst/>
            <a:ahLst/>
            <a:cxnLst/>
            <a:rect r="r" b="b" t="t" l="l"/>
            <a:pathLst>
              <a:path h="3478117" w="3434641">
                <a:moveTo>
                  <a:pt x="0" y="0"/>
                </a:moveTo>
                <a:lnTo>
                  <a:pt x="3434641" y="0"/>
                </a:lnTo>
                <a:lnTo>
                  <a:pt x="3434641" y="3478117"/>
                </a:lnTo>
                <a:lnTo>
                  <a:pt x="0" y="34781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9953442" y="170813"/>
            <a:ext cx="7750851" cy="9575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70"/>
              </a:lnSpc>
            </a:pPr>
            <a:r>
              <a:rPr lang="en-US" sz="1207" spc="-12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An</a:t>
            </a:r>
            <a:r>
              <a:rPr lang="en-US" sz="1207" spc="-12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aliza potrzeb klienta (fact-find input)</a:t>
            </a:r>
          </a:p>
          <a:p>
            <a:pPr algn="l" marL="260770" indent="-130385" lvl="1">
              <a:lnSpc>
                <a:spcPts val="1570"/>
              </a:lnSpc>
              <a:buFont typeface="Arial"/>
              <a:buChar char="•"/>
            </a:pPr>
            <a:r>
              <a:rPr lang="en-US" sz="1207" spc="-12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Na początku doradca wprowadza podstawowe dane klienta: wiek, płeć, status palenia, suma ubezpieczenia, okres polisy itp.</a:t>
            </a:r>
          </a:p>
          <a:p>
            <a:pPr algn="l" marL="260770" indent="-130385" lvl="1">
              <a:lnSpc>
                <a:spcPts val="1570"/>
              </a:lnSpc>
              <a:buFont typeface="Arial"/>
              <a:buChar char="•"/>
            </a:pPr>
            <a:r>
              <a:rPr lang="en-US" sz="1207" spc="-12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Można również dodać dane o dzieciach, kredycie hipotecznym czy planach finansowych, aby narzędzie dobrało optymalny poziom ochrony.</a:t>
            </a:r>
          </a:p>
          <a:p>
            <a:pPr algn="l" marL="260770" indent="-130385" lvl="1">
              <a:lnSpc>
                <a:spcPts val="1570"/>
              </a:lnSpc>
              <a:buFont typeface="Arial"/>
              <a:buChar char="•"/>
            </a:pPr>
            <a:r>
              <a:rPr lang="en-US" sz="1207" spc="-12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Szybka kalkulacja składki</a:t>
            </a:r>
          </a:p>
          <a:p>
            <a:pPr algn="l" marL="260770" indent="-130385" lvl="1">
              <a:lnSpc>
                <a:spcPts val="1570"/>
              </a:lnSpc>
              <a:buFont typeface="Arial"/>
              <a:buChar char="•"/>
            </a:pPr>
            <a:r>
              <a:rPr lang="en-US" sz="1207" spc="-12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Kalkulator w kilka sekund generuje orientacyjną miesięczną lub roczną składkę dla różnych wariantów ochrony:</a:t>
            </a:r>
          </a:p>
          <a:p>
            <a:pPr algn="l" marL="260770" indent="-130385" lvl="1">
              <a:lnSpc>
                <a:spcPts val="1570"/>
              </a:lnSpc>
              <a:buFont typeface="Arial"/>
              <a:buChar char="•"/>
            </a:pPr>
            <a:r>
              <a:rPr lang="en-US" sz="1207" spc="-12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Life Cover</a:t>
            </a:r>
          </a:p>
          <a:p>
            <a:pPr algn="l" marL="260770" indent="-130385" lvl="1">
              <a:lnSpc>
                <a:spcPts val="1570"/>
              </a:lnSpc>
              <a:buFont typeface="Arial"/>
              <a:buChar char="•"/>
            </a:pPr>
            <a:r>
              <a:rPr lang="en-US" sz="1207" spc="-12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Critical Illness / CI+</a:t>
            </a:r>
          </a:p>
          <a:p>
            <a:pPr algn="l" marL="260770" indent="-130385" lvl="1">
              <a:lnSpc>
                <a:spcPts val="1570"/>
              </a:lnSpc>
              <a:buFont typeface="Arial"/>
              <a:buChar char="•"/>
            </a:pPr>
            <a:r>
              <a:rPr lang="en-US" sz="1207" spc="-12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Income Protection</a:t>
            </a:r>
          </a:p>
          <a:p>
            <a:pPr algn="l" marL="260770" indent="-130385" lvl="1">
              <a:lnSpc>
                <a:spcPts val="1570"/>
              </a:lnSpc>
              <a:buFont typeface="Arial"/>
              <a:buChar char="•"/>
            </a:pPr>
            <a:r>
              <a:rPr lang="en-US" sz="1207" spc="-12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Family Income Benefit</a:t>
            </a:r>
          </a:p>
          <a:p>
            <a:pPr algn="l">
              <a:lnSpc>
                <a:spcPts val="1570"/>
              </a:lnSpc>
            </a:pPr>
          </a:p>
          <a:p>
            <a:pPr algn="l" marL="260770" indent="-130385" lvl="1">
              <a:lnSpc>
                <a:spcPts val="1570"/>
              </a:lnSpc>
              <a:buFont typeface="Arial"/>
              <a:buChar char="•"/>
            </a:pPr>
            <a:r>
              <a:rPr lang="en-US" sz="1207" spc="-12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Od razu pokazuje wpływ długości termu, sumy ubezpieczenia czy indeksacji na cenę.</a:t>
            </a:r>
          </a:p>
          <a:p>
            <a:pPr algn="l" marL="260770" indent="-130385" lvl="1">
              <a:lnSpc>
                <a:spcPts val="1570"/>
              </a:lnSpc>
              <a:buFont typeface="Arial"/>
              <a:buChar char="•"/>
            </a:pPr>
            <a:r>
              <a:rPr lang="en-US" sz="1207" spc="-12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Porównanie wariantów ochrony</a:t>
            </a:r>
          </a:p>
          <a:p>
            <a:pPr algn="l" marL="260770" indent="-130385" lvl="1">
              <a:lnSpc>
                <a:spcPts val="1570"/>
              </a:lnSpc>
              <a:buFont typeface="Arial"/>
              <a:buChar char="•"/>
            </a:pPr>
            <a:r>
              <a:rPr lang="en-US" sz="1207" spc="-12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Możesz zestawić kilka wersji polisy obok siebie (np. standard vs upgraded CI, z Extra Care Cover vs bez), żeby łatwiej omówić je z klientem.</a:t>
            </a:r>
          </a:p>
          <a:p>
            <a:pPr algn="l" marL="260770" indent="-130385" lvl="1">
              <a:lnSpc>
                <a:spcPts val="1570"/>
              </a:lnSpc>
              <a:buFont typeface="Arial"/>
              <a:buChar char="•"/>
            </a:pPr>
            <a:r>
              <a:rPr lang="en-US" sz="1207" spc="-12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Narzędzie pokazuje różnice nie tylko w cenie, ale też w zakresie świadczeń.</a:t>
            </a:r>
          </a:p>
          <a:p>
            <a:pPr algn="l" marL="260770" indent="-130385" lvl="1">
              <a:lnSpc>
                <a:spcPts val="1570"/>
              </a:lnSpc>
              <a:buFont typeface="Arial"/>
              <a:buChar char="•"/>
            </a:pPr>
            <a:r>
              <a:rPr lang="en-US" sz="1207" spc="-12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Wizualizacja wartości polisy</a:t>
            </a:r>
          </a:p>
          <a:p>
            <a:pPr algn="l" marL="260770" indent="-130385" lvl="1">
              <a:lnSpc>
                <a:spcPts val="1570"/>
              </a:lnSpc>
              <a:buFont typeface="Arial"/>
              <a:buChar char="•"/>
            </a:pPr>
            <a:r>
              <a:rPr lang="en-US" sz="1207" spc="-12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Jedna z najmocniejszych stron narzędzia: generuje czytelne raporty i wykresy, które pomagają klientowi zrozumieć, co faktycznie obejmuje polisa.</a:t>
            </a:r>
          </a:p>
          <a:p>
            <a:pPr algn="l">
              <a:lnSpc>
                <a:spcPts val="1570"/>
              </a:lnSpc>
            </a:pPr>
          </a:p>
          <a:p>
            <a:pPr algn="l" marL="260770" indent="-130385" lvl="1">
              <a:lnSpc>
                <a:spcPts val="1570"/>
              </a:lnSpc>
              <a:buFont typeface="Arial"/>
              <a:buChar char="•"/>
            </a:pPr>
            <a:r>
              <a:rPr lang="en-US" sz="1207" spc="-12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Można je pobrać jako PDF i pokazać na spotkaniu lub wysłać mailem.</a:t>
            </a:r>
          </a:p>
          <a:p>
            <a:pPr algn="l" marL="260770" indent="-130385" lvl="1">
              <a:lnSpc>
                <a:spcPts val="1570"/>
              </a:lnSpc>
              <a:buFont typeface="Arial"/>
              <a:buChar char="•"/>
            </a:pPr>
            <a:r>
              <a:rPr lang="en-US" sz="1207" spc="-12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Moduł rekomendacji i scenariuszy</a:t>
            </a:r>
          </a:p>
          <a:p>
            <a:pPr algn="l" marL="260770" indent="-130385" lvl="1">
              <a:lnSpc>
                <a:spcPts val="1570"/>
              </a:lnSpc>
              <a:buFont typeface="Arial"/>
              <a:buChar char="•"/>
            </a:pPr>
            <a:r>
              <a:rPr lang="en-US" sz="1207" spc="-12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Kalkulator sugeruje rekomendowany poziom sumy ubezpieczenia (np. wysokość zabezpieczenia rodziny, spłaty kredytu czy kosztów życia).</a:t>
            </a:r>
          </a:p>
          <a:p>
            <a:pPr algn="l" marL="260770" indent="-130385" lvl="1">
              <a:lnSpc>
                <a:spcPts val="1570"/>
              </a:lnSpc>
              <a:buFont typeface="Arial"/>
              <a:buChar char="•"/>
            </a:pPr>
            <a:r>
              <a:rPr lang="en-US" sz="1207" spc="-12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Pokazuje też możliwe „scenariusze”, np. jak zmienia się składka przy różnych okresach ochrony lub opcji indeksacji.</a:t>
            </a:r>
          </a:p>
          <a:p>
            <a:pPr algn="l" marL="260770" indent="-130385" lvl="1">
              <a:lnSpc>
                <a:spcPts val="1570"/>
              </a:lnSpc>
              <a:buFont typeface="Arial"/>
              <a:buChar char="•"/>
            </a:pPr>
            <a:r>
              <a:rPr lang="en-US" sz="1207" spc="-12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Przygotowanie do spotkania i prezentacja</a:t>
            </a:r>
          </a:p>
          <a:p>
            <a:pPr algn="l" marL="260770" indent="-130385" lvl="1">
              <a:lnSpc>
                <a:spcPts val="1570"/>
              </a:lnSpc>
              <a:buFont typeface="Arial"/>
              <a:buChar char="•"/>
            </a:pPr>
            <a:r>
              <a:rPr lang="en-US" sz="1207" spc="-12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Narzędzie działa świetnie jako część pre-sales processu – możesz użyć go na spotkaniu lub wcześniej, by przygotować klientowi profesjonalną ofertę.</a:t>
            </a:r>
          </a:p>
          <a:p>
            <a:pPr algn="l" marL="260770" indent="-130385" lvl="1">
              <a:lnSpc>
                <a:spcPts val="1570"/>
              </a:lnSpc>
              <a:buFont typeface="Arial"/>
              <a:buChar char="•"/>
            </a:pPr>
            <a:r>
              <a:rPr lang="en-US" sz="1207" spc="-12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Klienci często odbierają ten raport jako „plan finansowy”, co zwiększa zaufanie i szanse na zamknięcie sprzedaży.</a:t>
            </a:r>
          </a:p>
          <a:p>
            <a:pPr algn="l">
              <a:lnSpc>
                <a:spcPts val="1570"/>
              </a:lnSpc>
            </a:pPr>
          </a:p>
          <a:p>
            <a:pPr algn="l" marL="260770" indent="-130385" lvl="1">
              <a:lnSpc>
                <a:spcPts val="1570"/>
              </a:lnSpc>
              <a:spcBef>
                <a:spcPct val="0"/>
              </a:spcBef>
              <a:buFont typeface="Arial"/>
              <a:buChar char="•"/>
            </a:pPr>
            <a:r>
              <a:rPr lang="en-US" sz="1207" spc="-12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W</a:t>
            </a:r>
            <a:r>
              <a:rPr lang="en-US" sz="1207" spc="-12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 praktyce:</a:t>
            </a:r>
          </a:p>
          <a:p>
            <a:pPr algn="l" marL="260770" indent="-130385" lvl="1">
              <a:lnSpc>
                <a:spcPts val="1570"/>
              </a:lnSpc>
              <a:spcBef>
                <a:spcPct val="0"/>
              </a:spcBef>
              <a:buFont typeface="Arial"/>
              <a:buChar char="•"/>
            </a:pPr>
            <a:r>
              <a:rPr lang="en-US" sz="1207" spc="-12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Narzędzie działa online (w portalu adviser Aviva) i można z niego korzystać jeszcze przed złożeniem aplikacji.</a:t>
            </a:r>
          </a:p>
          <a:p>
            <a:pPr algn="l" marL="260770" indent="-130385" lvl="1">
              <a:lnSpc>
                <a:spcPts val="1570"/>
              </a:lnSpc>
              <a:spcBef>
                <a:spcPct val="0"/>
              </a:spcBef>
              <a:buFont typeface="Arial"/>
              <a:buChar char="•"/>
            </a:pPr>
            <a:r>
              <a:rPr lang="en-US" sz="1207" spc="-12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Dzięki niemu klient widzi wartość ochrony, a nie tylko cenę – co ogromnie ułatwia rozmowę sprzedażową.</a:t>
            </a:r>
          </a:p>
          <a:p>
            <a:pPr algn="l">
              <a:lnSpc>
                <a:spcPts val="1570"/>
              </a:lnSpc>
              <a:spcBef>
                <a:spcPct val="0"/>
              </a:spcBef>
            </a:pPr>
          </a:p>
          <a:p>
            <a:pPr algn="l" marL="260770" indent="-130385" lvl="1">
              <a:lnSpc>
                <a:spcPts val="1570"/>
              </a:lnSpc>
              <a:spcBef>
                <a:spcPct val="0"/>
              </a:spcBef>
              <a:buFont typeface="Arial"/>
              <a:buChar char="•"/>
            </a:pPr>
            <a:r>
              <a:rPr lang="en-US" sz="1207" spc="-12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💡 Tip dla doradcy:</a:t>
            </a:r>
          </a:p>
          <a:p>
            <a:pPr algn="l" marL="260770" indent="-130385" lvl="1">
              <a:lnSpc>
                <a:spcPts val="1570"/>
              </a:lnSpc>
              <a:spcBef>
                <a:spcPct val="0"/>
              </a:spcBef>
              <a:buFont typeface="Arial"/>
              <a:buChar char="•"/>
            </a:pPr>
            <a:r>
              <a:rPr lang="en-US" sz="1207" spc="-12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Najlepiej przygotować 2–3 wersje oferty w kalkulatorze:</a:t>
            </a:r>
          </a:p>
          <a:p>
            <a:pPr algn="l" marL="260770" indent="-130385" lvl="1">
              <a:lnSpc>
                <a:spcPts val="1570"/>
              </a:lnSpc>
              <a:spcBef>
                <a:spcPct val="0"/>
              </a:spcBef>
              <a:buFont typeface="Arial"/>
              <a:buChar char="•"/>
            </a:pPr>
            <a:r>
              <a:rPr lang="en-US" sz="1207" spc="-12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minimum (basic cover),</a:t>
            </a:r>
          </a:p>
          <a:p>
            <a:pPr algn="l" marL="260770" indent="-130385" lvl="1">
              <a:lnSpc>
                <a:spcPts val="1570"/>
              </a:lnSpc>
              <a:spcBef>
                <a:spcPct val="0"/>
              </a:spcBef>
              <a:buFont typeface="Arial"/>
              <a:buChar char="•"/>
            </a:pPr>
            <a:r>
              <a:rPr lang="en-US" sz="1207" spc="-12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optimum (standard + ważne dodatki),</a:t>
            </a:r>
          </a:p>
          <a:p>
            <a:pPr algn="l" marL="260770" indent="-130385" lvl="1">
              <a:lnSpc>
                <a:spcPts val="1570"/>
              </a:lnSpc>
              <a:spcBef>
                <a:spcPct val="0"/>
              </a:spcBef>
              <a:buFont typeface="Arial"/>
              <a:buChar char="•"/>
            </a:pPr>
            <a:r>
              <a:rPr lang="en-US" sz="1207" spc="-12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premium (pełna ochrona z Extra Care, Global Treatment, itp.).</a:t>
            </a:r>
          </a:p>
          <a:p>
            <a:pPr algn="l" marL="260770" indent="-130385" lvl="1">
              <a:lnSpc>
                <a:spcPts val="1570"/>
              </a:lnSpc>
              <a:spcBef>
                <a:spcPct val="0"/>
              </a:spcBef>
              <a:buFont typeface="Arial"/>
              <a:buChar char="•"/>
            </a:pPr>
            <a:r>
              <a:rPr lang="en-US" sz="1207" spc="-12">
                <a:solidFill>
                  <a:srgbClr val="000000"/>
                </a:solidFill>
                <a:latin typeface="Klein"/>
                <a:ea typeface="Klein"/>
                <a:cs typeface="Klein"/>
                <a:sym typeface="Klein"/>
              </a:rPr>
              <a:t>To pozwala klientowi samodzielnie wybrać i zwiększa szansę, że wybierze opcję środkową lub wyższą.</a:t>
            </a:r>
          </a:p>
          <a:p>
            <a:pPr algn="ctr">
              <a:lnSpc>
                <a:spcPts val="157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14F8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931109" y="636844"/>
            <a:ext cx="9973363" cy="11570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359"/>
              </a:lnSpc>
            </a:pPr>
            <a:r>
              <a:rPr lang="en-US" b="true" sz="7199" spc="-71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Aviva Digi Care App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14709796" y="1072379"/>
            <a:ext cx="6257237" cy="963329"/>
            <a:chOff x="0" y="0"/>
            <a:chExt cx="8342983" cy="1284438"/>
          </a:xfrm>
        </p:grpSpPr>
        <p:sp>
          <p:nvSpPr>
            <p:cNvPr name="AutoShape 4" id="4"/>
            <p:cNvSpPr/>
            <p:nvPr/>
          </p:nvSpPr>
          <p:spPr>
            <a:xfrm rot="0">
              <a:off x="0" y="0"/>
              <a:ext cx="1324627" cy="223120"/>
            </a:xfrm>
            <a:prstGeom prst="rect">
              <a:avLst/>
            </a:prstGeom>
            <a:solidFill>
              <a:srgbClr val="FCEA00"/>
            </a:solidFill>
          </p:spPr>
        </p:sp>
        <p:sp>
          <p:nvSpPr>
            <p:cNvPr name="TextBox 5" id="5"/>
            <p:cNvSpPr txBox="true"/>
            <p:nvPr/>
          </p:nvSpPr>
          <p:spPr>
            <a:xfrm rot="0">
              <a:off x="0" y="702162"/>
              <a:ext cx="8342983" cy="5822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692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028700" y="8117639"/>
            <a:ext cx="16230600" cy="1140661"/>
            <a:chOff x="0" y="0"/>
            <a:chExt cx="21640800" cy="1520881"/>
          </a:xfrm>
        </p:grpSpPr>
        <p:grpSp>
          <p:nvGrpSpPr>
            <p:cNvPr name="Group 7" id="7"/>
            <p:cNvGrpSpPr>
              <a:grpSpLocks noChangeAspect="true"/>
            </p:cNvGrpSpPr>
            <p:nvPr/>
          </p:nvGrpSpPr>
          <p:grpSpPr>
            <a:xfrm rot="5400000">
              <a:off x="5487251" y="0"/>
              <a:ext cx="1520881" cy="1520881"/>
              <a:chOff x="0" y="0"/>
              <a:chExt cx="1708150" cy="170815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706883" cy="1708150"/>
              </a:xfrm>
              <a:custGeom>
                <a:avLst/>
                <a:gdLst/>
                <a:ahLst/>
                <a:cxnLst/>
                <a:rect r="r" b="b" t="t" l="l"/>
                <a:pathLst>
                  <a:path h="1708150" w="1706883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FCEA00"/>
              </a:solidFill>
            </p:spPr>
          </p:sp>
        </p:grpSp>
        <p:sp>
          <p:nvSpPr>
            <p:cNvPr name="Freeform 9" id="9"/>
            <p:cNvSpPr/>
            <p:nvPr/>
          </p:nvSpPr>
          <p:spPr>
            <a:xfrm flipH="false" flipV="false" rot="5400000">
              <a:off x="7316334" y="0"/>
              <a:ext cx="1520881" cy="1520881"/>
            </a:xfrm>
            <a:custGeom>
              <a:avLst/>
              <a:gdLst/>
              <a:ahLst/>
              <a:cxnLst/>
              <a:rect r="r" b="b" t="t" l="l"/>
              <a:pathLst>
                <a:path h="1520881" w="1520881">
                  <a:moveTo>
                    <a:pt x="0" y="0"/>
                  </a:moveTo>
                  <a:lnTo>
                    <a:pt x="1520881" y="0"/>
                  </a:lnTo>
                  <a:lnTo>
                    <a:pt x="1520881" y="1520881"/>
                  </a:lnTo>
                  <a:lnTo>
                    <a:pt x="0" y="1520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10" id="10"/>
            <p:cNvGrpSpPr>
              <a:grpSpLocks noChangeAspect="true"/>
            </p:cNvGrpSpPr>
            <p:nvPr/>
          </p:nvGrpSpPr>
          <p:grpSpPr>
            <a:xfrm rot="5400000">
              <a:off x="1829084" y="0"/>
              <a:ext cx="1520881" cy="1520881"/>
              <a:chOff x="0" y="0"/>
              <a:chExt cx="1708150" cy="170815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1706883" cy="1708150"/>
              </a:xfrm>
              <a:custGeom>
                <a:avLst/>
                <a:gdLst/>
                <a:ahLst/>
                <a:cxnLst/>
                <a:rect r="r" b="b" t="t" l="l"/>
                <a:pathLst>
                  <a:path h="1708150" w="1706883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FCEA00"/>
              </a:solidFill>
            </p:spPr>
          </p:sp>
        </p:grpSp>
        <p:sp>
          <p:nvSpPr>
            <p:cNvPr name="Freeform 12" id="12"/>
            <p:cNvSpPr/>
            <p:nvPr/>
          </p:nvSpPr>
          <p:spPr>
            <a:xfrm flipH="false" flipV="false" rot="5400000">
              <a:off x="3658167" y="0"/>
              <a:ext cx="1520881" cy="1520881"/>
            </a:xfrm>
            <a:custGeom>
              <a:avLst/>
              <a:gdLst/>
              <a:ahLst/>
              <a:cxnLst/>
              <a:rect r="r" b="b" t="t" l="l"/>
              <a:pathLst>
                <a:path h="1520881" w="1520881">
                  <a:moveTo>
                    <a:pt x="0" y="0"/>
                  </a:moveTo>
                  <a:lnTo>
                    <a:pt x="1520881" y="0"/>
                  </a:lnTo>
                  <a:lnTo>
                    <a:pt x="1520881" y="1520881"/>
                  </a:lnTo>
                  <a:lnTo>
                    <a:pt x="0" y="1520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5400000">
              <a:off x="0" y="0"/>
              <a:ext cx="1520881" cy="1520881"/>
            </a:xfrm>
            <a:custGeom>
              <a:avLst/>
              <a:gdLst/>
              <a:ahLst/>
              <a:cxnLst/>
              <a:rect r="r" b="b" t="t" l="l"/>
              <a:pathLst>
                <a:path h="1520881" w="1520881">
                  <a:moveTo>
                    <a:pt x="0" y="0"/>
                  </a:moveTo>
                  <a:lnTo>
                    <a:pt x="1520881" y="0"/>
                  </a:lnTo>
                  <a:lnTo>
                    <a:pt x="1520881" y="1520881"/>
                  </a:lnTo>
                  <a:lnTo>
                    <a:pt x="0" y="1520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14" id="14"/>
            <p:cNvGrpSpPr>
              <a:grpSpLocks noChangeAspect="true"/>
            </p:cNvGrpSpPr>
            <p:nvPr/>
          </p:nvGrpSpPr>
          <p:grpSpPr>
            <a:xfrm rot="5400000">
              <a:off x="9145418" y="0"/>
              <a:ext cx="1520881" cy="1520881"/>
              <a:chOff x="0" y="0"/>
              <a:chExt cx="1708150" cy="1708150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1706883" cy="1708150"/>
              </a:xfrm>
              <a:custGeom>
                <a:avLst/>
                <a:gdLst/>
                <a:ahLst/>
                <a:cxnLst/>
                <a:rect r="r" b="b" t="t" l="l"/>
                <a:pathLst>
                  <a:path h="1708150" w="1706883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FCEA00"/>
              </a:solidFill>
            </p:spPr>
          </p:sp>
        </p:grpSp>
        <p:sp>
          <p:nvSpPr>
            <p:cNvPr name="Freeform 16" id="16"/>
            <p:cNvSpPr/>
            <p:nvPr/>
          </p:nvSpPr>
          <p:spPr>
            <a:xfrm flipH="false" flipV="false" rot="5400000">
              <a:off x="10974501" y="0"/>
              <a:ext cx="1520881" cy="1520881"/>
            </a:xfrm>
            <a:custGeom>
              <a:avLst/>
              <a:gdLst/>
              <a:ahLst/>
              <a:cxnLst/>
              <a:rect r="r" b="b" t="t" l="l"/>
              <a:pathLst>
                <a:path h="1520881" w="1520881">
                  <a:moveTo>
                    <a:pt x="0" y="0"/>
                  </a:moveTo>
                  <a:lnTo>
                    <a:pt x="1520881" y="0"/>
                  </a:lnTo>
                  <a:lnTo>
                    <a:pt x="1520881" y="1520881"/>
                  </a:lnTo>
                  <a:lnTo>
                    <a:pt x="0" y="1520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17" id="17"/>
            <p:cNvGrpSpPr>
              <a:grpSpLocks noChangeAspect="true"/>
            </p:cNvGrpSpPr>
            <p:nvPr/>
          </p:nvGrpSpPr>
          <p:grpSpPr>
            <a:xfrm rot="5400000">
              <a:off x="12803585" y="0"/>
              <a:ext cx="1520881" cy="1520881"/>
              <a:chOff x="0" y="0"/>
              <a:chExt cx="1708150" cy="1708150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1706883" cy="1708150"/>
              </a:xfrm>
              <a:custGeom>
                <a:avLst/>
                <a:gdLst/>
                <a:ahLst/>
                <a:cxnLst/>
                <a:rect r="r" b="b" t="t" l="l"/>
                <a:pathLst>
                  <a:path h="1708150" w="1706883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FCEA00"/>
              </a:solidFill>
            </p:spPr>
          </p:sp>
        </p:grpSp>
        <p:sp>
          <p:nvSpPr>
            <p:cNvPr name="Freeform 19" id="19"/>
            <p:cNvSpPr/>
            <p:nvPr/>
          </p:nvSpPr>
          <p:spPr>
            <a:xfrm flipH="false" flipV="false" rot="5400000">
              <a:off x="14632668" y="0"/>
              <a:ext cx="1520881" cy="1520881"/>
            </a:xfrm>
            <a:custGeom>
              <a:avLst/>
              <a:gdLst/>
              <a:ahLst/>
              <a:cxnLst/>
              <a:rect r="r" b="b" t="t" l="l"/>
              <a:pathLst>
                <a:path h="1520881" w="1520881">
                  <a:moveTo>
                    <a:pt x="0" y="0"/>
                  </a:moveTo>
                  <a:lnTo>
                    <a:pt x="1520881" y="0"/>
                  </a:lnTo>
                  <a:lnTo>
                    <a:pt x="1520881" y="1520881"/>
                  </a:lnTo>
                  <a:lnTo>
                    <a:pt x="0" y="1520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20" id="20"/>
            <p:cNvGrpSpPr>
              <a:grpSpLocks noChangeAspect="true"/>
            </p:cNvGrpSpPr>
            <p:nvPr/>
          </p:nvGrpSpPr>
          <p:grpSpPr>
            <a:xfrm rot="5400000">
              <a:off x="16461752" y="0"/>
              <a:ext cx="1520881" cy="1520881"/>
              <a:chOff x="0" y="0"/>
              <a:chExt cx="1708150" cy="1708150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1706883" cy="1708150"/>
              </a:xfrm>
              <a:custGeom>
                <a:avLst/>
                <a:gdLst/>
                <a:ahLst/>
                <a:cxnLst/>
                <a:rect r="r" b="b" t="t" l="l"/>
                <a:pathLst>
                  <a:path h="1708150" w="1706883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FCEA00"/>
              </a:solidFill>
            </p:spPr>
          </p:sp>
        </p:grpSp>
        <p:sp>
          <p:nvSpPr>
            <p:cNvPr name="Freeform 22" id="22"/>
            <p:cNvSpPr/>
            <p:nvPr/>
          </p:nvSpPr>
          <p:spPr>
            <a:xfrm flipH="false" flipV="false" rot="5400000">
              <a:off x="18290835" y="0"/>
              <a:ext cx="1520881" cy="1520881"/>
            </a:xfrm>
            <a:custGeom>
              <a:avLst/>
              <a:gdLst/>
              <a:ahLst/>
              <a:cxnLst/>
              <a:rect r="r" b="b" t="t" l="l"/>
              <a:pathLst>
                <a:path h="1520881" w="1520881">
                  <a:moveTo>
                    <a:pt x="0" y="0"/>
                  </a:moveTo>
                  <a:lnTo>
                    <a:pt x="1520881" y="0"/>
                  </a:lnTo>
                  <a:lnTo>
                    <a:pt x="1520881" y="1520881"/>
                  </a:lnTo>
                  <a:lnTo>
                    <a:pt x="0" y="1520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23" id="23"/>
            <p:cNvGrpSpPr>
              <a:grpSpLocks noChangeAspect="true"/>
            </p:cNvGrpSpPr>
            <p:nvPr/>
          </p:nvGrpSpPr>
          <p:grpSpPr>
            <a:xfrm rot="5400000">
              <a:off x="20119919" y="0"/>
              <a:ext cx="1520881" cy="1520881"/>
              <a:chOff x="0" y="0"/>
              <a:chExt cx="1708150" cy="1708150"/>
            </a:xfrm>
          </p:grpSpPr>
          <p:sp>
            <p:nvSpPr>
              <p:cNvPr name="Freeform 24" id="24"/>
              <p:cNvSpPr/>
              <p:nvPr/>
            </p:nvSpPr>
            <p:spPr>
              <a:xfrm flipH="false" flipV="false" rot="0">
                <a:off x="0" y="0"/>
                <a:ext cx="1706883" cy="1708150"/>
              </a:xfrm>
              <a:custGeom>
                <a:avLst/>
                <a:gdLst/>
                <a:ahLst/>
                <a:cxnLst/>
                <a:rect r="r" b="b" t="t" l="l"/>
                <a:pathLst>
                  <a:path h="1708150" w="1706883">
                    <a:moveTo>
                      <a:pt x="853440" y="1708150"/>
                    </a:moveTo>
                    <a:cubicBezTo>
                      <a:pt x="383540" y="1708150"/>
                      <a:pt x="0" y="1324610"/>
                      <a:pt x="0" y="853440"/>
                    </a:cubicBezTo>
                    <a:cubicBezTo>
                      <a:pt x="0" y="383540"/>
                      <a:pt x="383540" y="0"/>
                      <a:pt x="853440" y="0"/>
                    </a:cubicBezTo>
                    <a:cubicBezTo>
                      <a:pt x="1324610" y="0"/>
                      <a:pt x="1706880" y="383540"/>
                      <a:pt x="1706880" y="853440"/>
                    </a:cubicBezTo>
                    <a:cubicBezTo>
                      <a:pt x="1708150" y="1324610"/>
                      <a:pt x="1324610" y="1708150"/>
                      <a:pt x="853440" y="1708150"/>
                    </a:cubicBezTo>
                    <a:close/>
                    <a:moveTo>
                      <a:pt x="853440" y="469900"/>
                    </a:moveTo>
                    <a:cubicBezTo>
                      <a:pt x="642620" y="469900"/>
                      <a:pt x="469900" y="642620"/>
                      <a:pt x="469900" y="853440"/>
                    </a:cubicBezTo>
                    <a:cubicBezTo>
                      <a:pt x="469900" y="1064260"/>
                      <a:pt x="642620" y="1236980"/>
                      <a:pt x="853440" y="1236980"/>
                    </a:cubicBezTo>
                    <a:cubicBezTo>
                      <a:pt x="1064260" y="1236980"/>
                      <a:pt x="1236980" y="1064260"/>
                      <a:pt x="1236980" y="853440"/>
                    </a:cubicBezTo>
                    <a:cubicBezTo>
                      <a:pt x="1236980" y="642620"/>
                      <a:pt x="1065530" y="469900"/>
                      <a:pt x="853440" y="469900"/>
                    </a:cubicBezTo>
                    <a:close/>
                  </a:path>
                </a:pathLst>
              </a:custGeom>
              <a:solidFill>
                <a:srgbClr val="FCEA00"/>
              </a:solidFill>
            </p:spPr>
          </p:sp>
        </p:grpSp>
      </p:grpSp>
      <p:sp>
        <p:nvSpPr>
          <p:cNvPr name="Freeform 25" id="25"/>
          <p:cNvSpPr/>
          <p:nvPr/>
        </p:nvSpPr>
        <p:spPr>
          <a:xfrm flipH="false" flipV="false" rot="0">
            <a:off x="1042939" y="2978682"/>
            <a:ext cx="2540759" cy="3702382"/>
          </a:xfrm>
          <a:custGeom>
            <a:avLst/>
            <a:gdLst/>
            <a:ahLst/>
            <a:cxnLst/>
            <a:rect r="r" b="b" t="t" l="l"/>
            <a:pathLst>
              <a:path h="3702382" w="2540759">
                <a:moveTo>
                  <a:pt x="0" y="0"/>
                </a:moveTo>
                <a:lnTo>
                  <a:pt x="2540760" y="0"/>
                </a:lnTo>
                <a:lnTo>
                  <a:pt x="2540760" y="3702382"/>
                </a:lnTo>
                <a:lnTo>
                  <a:pt x="0" y="3702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3775212" y="2978682"/>
            <a:ext cx="2540759" cy="3702382"/>
          </a:xfrm>
          <a:custGeom>
            <a:avLst/>
            <a:gdLst/>
            <a:ahLst/>
            <a:cxnLst/>
            <a:rect r="r" b="b" t="t" l="l"/>
            <a:pathLst>
              <a:path h="3702382" w="2540759">
                <a:moveTo>
                  <a:pt x="0" y="0"/>
                </a:moveTo>
                <a:lnTo>
                  <a:pt x="2540759" y="0"/>
                </a:lnTo>
                <a:lnTo>
                  <a:pt x="2540759" y="3702382"/>
                </a:lnTo>
                <a:lnTo>
                  <a:pt x="0" y="370238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5379618" y="7400337"/>
            <a:ext cx="5159380" cy="212824"/>
          </a:xfrm>
          <a:custGeom>
            <a:avLst/>
            <a:gdLst/>
            <a:ahLst/>
            <a:cxnLst/>
            <a:rect r="r" b="b" t="t" l="l"/>
            <a:pathLst>
              <a:path h="212824" w="5159380">
                <a:moveTo>
                  <a:pt x="0" y="0"/>
                </a:moveTo>
                <a:lnTo>
                  <a:pt x="5159380" y="0"/>
                </a:lnTo>
                <a:lnTo>
                  <a:pt x="5159380" y="212825"/>
                </a:lnTo>
                <a:lnTo>
                  <a:pt x="0" y="2128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5968088" y="7400337"/>
            <a:ext cx="5159380" cy="212824"/>
          </a:xfrm>
          <a:custGeom>
            <a:avLst/>
            <a:gdLst/>
            <a:ahLst/>
            <a:cxnLst/>
            <a:rect r="r" b="b" t="t" l="l"/>
            <a:pathLst>
              <a:path h="212824" w="5159380">
                <a:moveTo>
                  <a:pt x="0" y="0"/>
                </a:moveTo>
                <a:lnTo>
                  <a:pt x="5159380" y="0"/>
                </a:lnTo>
                <a:lnTo>
                  <a:pt x="5159380" y="212825"/>
                </a:lnTo>
                <a:lnTo>
                  <a:pt x="0" y="2128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-120381" y="7400337"/>
            <a:ext cx="5159380" cy="212824"/>
          </a:xfrm>
          <a:custGeom>
            <a:avLst/>
            <a:gdLst/>
            <a:ahLst/>
            <a:cxnLst/>
            <a:rect r="r" b="b" t="t" l="l"/>
            <a:pathLst>
              <a:path h="212824" w="5159380">
                <a:moveTo>
                  <a:pt x="0" y="0"/>
                </a:moveTo>
                <a:lnTo>
                  <a:pt x="5159379" y="0"/>
                </a:lnTo>
                <a:lnTo>
                  <a:pt x="5159379" y="212825"/>
                </a:lnTo>
                <a:lnTo>
                  <a:pt x="0" y="2128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10808708" y="7400337"/>
            <a:ext cx="5159380" cy="212824"/>
          </a:xfrm>
          <a:custGeom>
            <a:avLst/>
            <a:gdLst/>
            <a:ahLst/>
            <a:cxnLst/>
            <a:rect r="r" b="b" t="t" l="l"/>
            <a:pathLst>
              <a:path h="212824" w="5159380">
                <a:moveTo>
                  <a:pt x="0" y="0"/>
                </a:moveTo>
                <a:lnTo>
                  <a:pt x="5159380" y="0"/>
                </a:lnTo>
                <a:lnTo>
                  <a:pt x="5159380" y="212825"/>
                </a:lnTo>
                <a:lnTo>
                  <a:pt x="0" y="2128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1" id="31"/>
          <p:cNvGrpSpPr/>
          <p:nvPr/>
        </p:nvGrpSpPr>
        <p:grpSpPr>
          <a:xfrm rot="0">
            <a:off x="1825101" y="6961366"/>
            <a:ext cx="976437" cy="976437"/>
            <a:chOff x="0" y="0"/>
            <a:chExt cx="812800" cy="8128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76200" cap="sq">
              <a:solidFill>
                <a:srgbClr val="11468C"/>
              </a:solidFill>
              <a:prstDash val="solid"/>
              <a:miter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4557373" y="6961366"/>
            <a:ext cx="976437" cy="976437"/>
            <a:chOff x="0" y="0"/>
            <a:chExt cx="812800" cy="8128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76200" cap="sq">
              <a:solidFill>
                <a:srgbClr val="1D8BC9"/>
              </a:solidFill>
              <a:prstDash val="solid"/>
              <a:miter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37" id="37"/>
          <p:cNvSpPr/>
          <p:nvPr/>
        </p:nvSpPr>
        <p:spPr>
          <a:xfrm flipH="false" flipV="false" rot="0">
            <a:off x="6507484" y="2978682"/>
            <a:ext cx="2540759" cy="3702382"/>
          </a:xfrm>
          <a:custGeom>
            <a:avLst/>
            <a:gdLst/>
            <a:ahLst/>
            <a:cxnLst/>
            <a:rect r="r" b="b" t="t" l="l"/>
            <a:pathLst>
              <a:path h="3702382" w="2540759">
                <a:moveTo>
                  <a:pt x="0" y="0"/>
                </a:moveTo>
                <a:lnTo>
                  <a:pt x="2540759" y="0"/>
                </a:lnTo>
                <a:lnTo>
                  <a:pt x="2540759" y="3702382"/>
                </a:lnTo>
                <a:lnTo>
                  <a:pt x="0" y="37023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8" id="38"/>
          <p:cNvGrpSpPr/>
          <p:nvPr/>
        </p:nvGrpSpPr>
        <p:grpSpPr>
          <a:xfrm rot="0">
            <a:off x="7289646" y="6961366"/>
            <a:ext cx="976437" cy="976437"/>
            <a:chOff x="0" y="0"/>
            <a:chExt cx="812800" cy="8128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76200" cap="sq">
              <a:solidFill>
                <a:srgbClr val="2BC5CD"/>
              </a:solidFill>
              <a:prstDash val="solid"/>
              <a:miter/>
            </a:ln>
          </p:spPr>
        </p:sp>
        <p:sp>
          <p:nvSpPr>
            <p:cNvPr name="TextBox 40" id="4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41" id="41"/>
          <p:cNvSpPr/>
          <p:nvPr/>
        </p:nvSpPr>
        <p:spPr>
          <a:xfrm flipH="false" flipV="false" rot="0">
            <a:off x="9239757" y="2978682"/>
            <a:ext cx="2540759" cy="3702382"/>
          </a:xfrm>
          <a:custGeom>
            <a:avLst/>
            <a:gdLst/>
            <a:ahLst/>
            <a:cxnLst/>
            <a:rect r="r" b="b" t="t" l="l"/>
            <a:pathLst>
              <a:path h="3702382" w="2540759">
                <a:moveTo>
                  <a:pt x="0" y="0"/>
                </a:moveTo>
                <a:lnTo>
                  <a:pt x="2540759" y="0"/>
                </a:lnTo>
                <a:lnTo>
                  <a:pt x="2540759" y="3702382"/>
                </a:lnTo>
                <a:lnTo>
                  <a:pt x="0" y="3702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2" id="42"/>
          <p:cNvGrpSpPr/>
          <p:nvPr/>
        </p:nvGrpSpPr>
        <p:grpSpPr>
          <a:xfrm rot="0">
            <a:off x="10021918" y="6961366"/>
            <a:ext cx="976437" cy="976437"/>
            <a:chOff x="0" y="0"/>
            <a:chExt cx="812800" cy="81280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76200" cap="sq">
              <a:solidFill>
                <a:srgbClr val="31BF8A"/>
              </a:solidFill>
              <a:prstDash val="solid"/>
              <a:miter/>
            </a:ln>
          </p:spPr>
        </p:sp>
        <p:sp>
          <p:nvSpPr>
            <p:cNvPr name="TextBox 44" id="4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45" id="45"/>
          <p:cNvSpPr/>
          <p:nvPr/>
        </p:nvSpPr>
        <p:spPr>
          <a:xfrm flipH="false" flipV="false" rot="0">
            <a:off x="11972029" y="2978682"/>
            <a:ext cx="2540759" cy="3702382"/>
          </a:xfrm>
          <a:custGeom>
            <a:avLst/>
            <a:gdLst/>
            <a:ahLst/>
            <a:cxnLst/>
            <a:rect r="r" b="b" t="t" l="l"/>
            <a:pathLst>
              <a:path h="3702382" w="2540759">
                <a:moveTo>
                  <a:pt x="0" y="0"/>
                </a:moveTo>
                <a:lnTo>
                  <a:pt x="2540759" y="0"/>
                </a:lnTo>
                <a:lnTo>
                  <a:pt x="2540759" y="3702382"/>
                </a:lnTo>
                <a:lnTo>
                  <a:pt x="0" y="370238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6" id="46"/>
          <p:cNvGrpSpPr/>
          <p:nvPr/>
        </p:nvGrpSpPr>
        <p:grpSpPr>
          <a:xfrm rot="0">
            <a:off x="12754190" y="6961366"/>
            <a:ext cx="976437" cy="976437"/>
            <a:chOff x="0" y="0"/>
            <a:chExt cx="812800" cy="8128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76200" cap="sq">
              <a:solidFill>
                <a:srgbClr val="77BF60"/>
              </a:solidFill>
              <a:prstDash val="solid"/>
              <a:miter/>
            </a:ln>
          </p:spPr>
        </p:sp>
        <p:sp>
          <p:nvSpPr>
            <p:cNvPr name="TextBox 48" id="4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49" id="49"/>
          <p:cNvSpPr/>
          <p:nvPr/>
        </p:nvSpPr>
        <p:spPr>
          <a:xfrm flipH="false" flipV="false" rot="0">
            <a:off x="14704301" y="2978682"/>
            <a:ext cx="2540759" cy="3702382"/>
          </a:xfrm>
          <a:custGeom>
            <a:avLst/>
            <a:gdLst/>
            <a:ahLst/>
            <a:cxnLst/>
            <a:rect r="r" b="b" t="t" l="l"/>
            <a:pathLst>
              <a:path h="3702382" w="2540759">
                <a:moveTo>
                  <a:pt x="0" y="0"/>
                </a:moveTo>
                <a:lnTo>
                  <a:pt x="2540760" y="0"/>
                </a:lnTo>
                <a:lnTo>
                  <a:pt x="2540760" y="3702382"/>
                </a:lnTo>
                <a:lnTo>
                  <a:pt x="0" y="370238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0" id="50"/>
          <p:cNvGrpSpPr/>
          <p:nvPr/>
        </p:nvGrpSpPr>
        <p:grpSpPr>
          <a:xfrm rot="0">
            <a:off x="15486463" y="6961366"/>
            <a:ext cx="976437" cy="976437"/>
            <a:chOff x="0" y="0"/>
            <a:chExt cx="812800" cy="812800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76200" cap="sq">
              <a:solidFill>
                <a:srgbClr val="519D39"/>
              </a:solidFill>
              <a:prstDash val="solid"/>
              <a:miter/>
            </a:ln>
          </p:spPr>
        </p:sp>
        <p:sp>
          <p:nvSpPr>
            <p:cNvPr name="TextBox 52" id="5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TextBox 53" id="53"/>
          <p:cNvSpPr txBox="true"/>
          <p:nvPr/>
        </p:nvSpPr>
        <p:spPr>
          <a:xfrm rot="0">
            <a:off x="1223376" y="3203654"/>
            <a:ext cx="2654297" cy="1562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399" b="true">
                <a:solidFill>
                  <a:srgbClr val="FCCA12"/>
                </a:solidFill>
                <a:latin typeface="Klein Bold"/>
                <a:ea typeface="Klein Bold"/>
                <a:cs typeface="Klein Bold"/>
                <a:sym typeface="Klein Bold"/>
              </a:rPr>
              <a:t>Health Check</a:t>
            </a:r>
            <a:r>
              <a:rPr lang="en-US" sz="2399" b="true">
                <a:solidFill>
                  <a:srgbClr val="FFFFFF"/>
                </a:solidFill>
                <a:latin typeface="Klein Bold"/>
                <a:ea typeface="Klein Bold"/>
                <a:cs typeface="Klein Bold"/>
                <a:sym typeface="Klein Bold"/>
              </a:rPr>
              <a:t>  </a:t>
            </a:r>
          </a:p>
          <a:p>
            <a:pPr algn="l">
              <a:lnSpc>
                <a:spcPts val="2879"/>
              </a:lnSpc>
            </a:pPr>
          </a:p>
          <a:p>
            <a:pPr algn="l">
              <a:lnSpc>
                <a:spcPts val="1680"/>
              </a:lnSpc>
            </a:pPr>
            <a:r>
              <a:rPr lang="en-US" sz="1400">
                <a:solidFill>
                  <a:srgbClr val="FFFFFF"/>
                </a:solidFill>
                <a:latin typeface="Klein"/>
                <a:ea typeface="Klein"/>
                <a:cs typeface="Klein"/>
                <a:sym typeface="Klein"/>
              </a:rPr>
              <a:t>kompleksowe badanie zdrowia </a:t>
            </a:r>
          </a:p>
          <a:p>
            <a:pPr algn="l">
              <a:lnSpc>
                <a:spcPts val="1680"/>
              </a:lnSpc>
            </a:pPr>
            <a:r>
              <a:rPr lang="en-US" sz="1400">
                <a:solidFill>
                  <a:srgbClr val="FFFFFF"/>
                </a:solidFill>
                <a:latin typeface="Klein"/>
                <a:ea typeface="Klein"/>
                <a:cs typeface="Klein"/>
                <a:sym typeface="Klein"/>
              </a:rPr>
              <a:t>raz w roku</a:t>
            </a:r>
          </a:p>
          <a:p>
            <a:pPr algn="l">
              <a:lnSpc>
                <a:spcPts val="1680"/>
              </a:lnSpc>
            </a:pPr>
            <a:r>
              <a:rPr lang="en-US" sz="1400">
                <a:solidFill>
                  <a:srgbClr val="FFFFFF"/>
                </a:solidFill>
                <a:latin typeface="Klein"/>
                <a:ea typeface="Klein"/>
                <a:cs typeface="Klein"/>
                <a:sym typeface="Klein"/>
              </a:rPr>
              <a:t> za darmo.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3766467" y="3194129"/>
            <a:ext cx="2558249" cy="2162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04"/>
              </a:lnSpc>
            </a:pPr>
            <a:r>
              <a:rPr lang="en-US" sz="2503" b="true">
                <a:solidFill>
                  <a:srgbClr val="FCCA12"/>
                </a:solidFill>
                <a:latin typeface="Klein Bold"/>
                <a:ea typeface="Klein Bold"/>
                <a:cs typeface="Klein Bold"/>
                <a:sym typeface="Klein Bold"/>
              </a:rPr>
              <a:t>Remote GP </a:t>
            </a:r>
          </a:p>
          <a:p>
            <a:pPr algn="ctr">
              <a:lnSpc>
                <a:spcPts val="3004"/>
              </a:lnSpc>
            </a:pPr>
            <a:r>
              <a:rPr lang="en-US" sz="2503" b="true">
                <a:solidFill>
                  <a:srgbClr val="FCCA12"/>
                </a:solidFill>
                <a:latin typeface="Klein Bold"/>
                <a:ea typeface="Klein Bold"/>
                <a:cs typeface="Klein Bold"/>
                <a:sym typeface="Klein Bold"/>
              </a:rPr>
              <a:t> lekarz online </a:t>
            </a:r>
          </a:p>
          <a:p>
            <a:pPr algn="ctr">
              <a:lnSpc>
                <a:spcPts val="3004"/>
              </a:lnSpc>
            </a:pPr>
            <a:r>
              <a:rPr lang="en-US" sz="2503" b="true">
                <a:solidFill>
                  <a:srgbClr val="FCCA12"/>
                </a:solidFill>
                <a:latin typeface="Klein Bold"/>
                <a:ea typeface="Klein Bold"/>
                <a:cs typeface="Klein Bold"/>
                <a:sym typeface="Klein Bold"/>
              </a:rPr>
              <a:t>24/7</a:t>
            </a:r>
          </a:p>
          <a:p>
            <a:pPr algn="ctr">
              <a:lnSpc>
                <a:spcPts val="3004"/>
              </a:lnSpc>
            </a:pPr>
          </a:p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FFFFFF"/>
                </a:solidFill>
                <a:latin typeface="Klein"/>
                <a:ea typeface="Klein"/>
                <a:cs typeface="Klein"/>
                <a:sym typeface="Klein"/>
              </a:rPr>
              <a:t>Wizyty można umawiać 24/7, często nawet w ciągu 2 godzin.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6799977" y="3168162"/>
            <a:ext cx="1955774" cy="1123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99" b="true">
                <a:solidFill>
                  <a:srgbClr val="FCCA12"/>
                </a:solidFill>
                <a:latin typeface="Klein Bold"/>
                <a:ea typeface="Klein Bold"/>
                <a:cs typeface="Klein Bold"/>
                <a:sym typeface="Klein Bold"/>
              </a:rPr>
              <a:t>Second Medical Opinion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9314943" y="3117929"/>
            <a:ext cx="2465572" cy="1495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99" b="true">
                <a:solidFill>
                  <a:srgbClr val="FCCA12"/>
                </a:solidFill>
                <a:latin typeface="Klein Bold"/>
                <a:ea typeface="Klein Bold"/>
                <a:cs typeface="Klein Bold"/>
                <a:sym typeface="Klein Bold"/>
              </a:rPr>
              <a:t>Nutritional Support  konsultacje z dietetykiem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11961491" y="3127454"/>
            <a:ext cx="2570540" cy="1447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b="true">
                <a:solidFill>
                  <a:srgbClr val="FCCA12"/>
                </a:solidFill>
                <a:latin typeface="Klein Bold"/>
                <a:ea typeface="Klein Bold"/>
                <a:cs typeface="Klein Bold"/>
                <a:sym typeface="Klein Bold"/>
              </a:rPr>
              <a:t>Mental Health Support  wsparcie psychologiczne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2055765" y="7278135"/>
            <a:ext cx="515108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b="true">
                <a:solidFill>
                  <a:srgbClr val="11468C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01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4788038" y="7278135"/>
            <a:ext cx="515108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b="true">
                <a:solidFill>
                  <a:srgbClr val="1D8BC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02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7520310" y="7278135"/>
            <a:ext cx="515108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b="true">
                <a:solidFill>
                  <a:srgbClr val="2BC5C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03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10252582" y="7278135"/>
            <a:ext cx="515108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b="true">
                <a:solidFill>
                  <a:srgbClr val="31BF8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04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12984855" y="7278135"/>
            <a:ext cx="515108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b="true">
                <a:solidFill>
                  <a:srgbClr val="77BF6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05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15717127" y="7278135"/>
            <a:ext cx="515108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b="true">
                <a:solidFill>
                  <a:srgbClr val="519D3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6585913" y="4724329"/>
            <a:ext cx="2383902" cy="915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20"/>
              </a:lnSpc>
              <a:spcBef>
                <a:spcPct val="0"/>
              </a:spcBef>
            </a:pPr>
            <a:r>
              <a:rPr lang="en-US" sz="1400" spc="-14">
                <a:solidFill>
                  <a:srgbClr val="FFFFFF"/>
                </a:solidFill>
                <a:latin typeface="Klein"/>
                <a:ea typeface="Klein"/>
                <a:cs typeface="Klein"/>
                <a:sym typeface="Klein"/>
              </a:rPr>
              <a:t>W przypadku poważn</a:t>
            </a:r>
            <a:r>
              <a:rPr lang="en-US" sz="1400" spc="-14">
                <a:solidFill>
                  <a:srgbClr val="FFFFFF"/>
                </a:solidFill>
                <a:latin typeface="Klein"/>
                <a:ea typeface="Klein"/>
                <a:cs typeface="Klein"/>
                <a:sym typeface="Klein"/>
              </a:rPr>
              <a:t>ej diagnozy klient może skorzystać z drugiej opinii światowej klasy lekarzy.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9229218" y="4724329"/>
            <a:ext cx="2552311" cy="1601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20"/>
              </a:lnSpc>
              <a:spcBef>
                <a:spcPct val="0"/>
              </a:spcBef>
            </a:pPr>
            <a:r>
              <a:rPr lang="en-US" sz="1400" spc="-14">
                <a:solidFill>
                  <a:srgbClr val="FFFFFF"/>
                </a:solidFill>
                <a:latin typeface="Klein"/>
                <a:ea typeface="Klein"/>
                <a:cs typeface="Klein"/>
                <a:sym typeface="Klein"/>
              </a:rPr>
              <a:t>K</a:t>
            </a:r>
            <a:r>
              <a:rPr lang="en-US" sz="1400" spc="-14">
                <a:solidFill>
                  <a:srgbClr val="FFFFFF"/>
                </a:solidFill>
                <a:latin typeface="Klein"/>
                <a:ea typeface="Klein"/>
                <a:cs typeface="Klein"/>
                <a:sym typeface="Klein"/>
              </a:rPr>
              <a:t>lient może korzystać z </a:t>
            </a:r>
          </a:p>
          <a:p>
            <a:pPr algn="ctr">
              <a:lnSpc>
                <a:spcPts val="1820"/>
              </a:lnSpc>
              <a:spcBef>
                <a:spcPct val="0"/>
              </a:spcBef>
            </a:pPr>
            <a:r>
              <a:rPr lang="en-US" sz="1400" spc="-14">
                <a:solidFill>
                  <a:srgbClr val="FFFFFF"/>
                </a:solidFill>
                <a:latin typeface="Klein"/>
                <a:ea typeface="Klein"/>
                <a:cs typeface="Klein"/>
                <a:sym typeface="Klein"/>
              </a:rPr>
              <a:t>konsultacji żywieniowych </a:t>
            </a:r>
          </a:p>
          <a:p>
            <a:pPr algn="ctr">
              <a:lnSpc>
                <a:spcPts val="1820"/>
              </a:lnSpc>
              <a:spcBef>
                <a:spcPct val="0"/>
              </a:spcBef>
            </a:pPr>
            <a:r>
              <a:rPr lang="en-US" sz="1400" spc="-14">
                <a:solidFill>
                  <a:srgbClr val="FFFFFF"/>
                </a:solidFill>
                <a:latin typeface="Klein"/>
                <a:ea typeface="Klein"/>
                <a:cs typeface="Klein"/>
                <a:sym typeface="Klein"/>
              </a:rPr>
              <a:t>online, które pomagają w budowaniu zdrowych nawyków, diecie przy chorobach czy redukcji wagi.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11961491" y="4724329"/>
            <a:ext cx="2551297" cy="1144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20"/>
              </a:lnSpc>
              <a:spcBef>
                <a:spcPct val="0"/>
              </a:spcBef>
            </a:pPr>
            <a:r>
              <a:rPr lang="en-US" sz="1400" spc="-14">
                <a:solidFill>
                  <a:srgbClr val="FFFFFF"/>
                </a:solidFill>
                <a:latin typeface="Klein"/>
                <a:ea typeface="Klein"/>
                <a:cs typeface="Klein"/>
                <a:sym typeface="Klein"/>
              </a:rPr>
              <a:t> Dostęp do sesji z terapeutą online, pomoc w radzeniu sobie ze stresem, depresją, wypaleniem czy problemami osobistymi.</a:t>
            </a:r>
          </a:p>
        </p:txBody>
      </p:sp>
      <p:sp>
        <p:nvSpPr>
          <p:cNvPr name="TextBox 67" id="67"/>
          <p:cNvSpPr txBox="true"/>
          <p:nvPr/>
        </p:nvSpPr>
        <p:spPr>
          <a:xfrm rot="0">
            <a:off x="14623290" y="3127454"/>
            <a:ext cx="2621771" cy="1447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b="true">
                <a:solidFill>
                  <a:srgbClr val="FCCA12"/>
                </a:solidFill>
                <a:latin typeface="Klein Bold"/>
                <a:ea typeface="Klein Bold"/>
                <a:cs typeface="Klein Bold"/>
                <a:sym typeface="Klein Bold"/>
              </a:rPr>
              <a:t>Get Active &amp; Lifestyle Discounts </a:t>
            </a:r>
          </a:p>
          <a:p>
            <a:pPr algn="ctr">
              <a:lnSpc>
                <a:spcPts val="2879"/>
              </a:lnSpc>
            </a:pPr>
            <a:r>
              <a:rPr lang="en-US" sz="2400" b="true">
                <a:solidFill>
                  <a:srgbClr val="FCCA12"/>
                </a:solidFill>
                <a:latin typeface="Klein Bold"/>
                <a:ea typeface="Klein Bold"/>
                <a:cs typeface="Klein Bold"/>
                <a:sym typeface="Klein Bold"/>
              </a:rPr>
              <a:t> zniżki i bonusy</a:t>
            </a:r>
          </a:p>
        </p:txBody>
      </p:sp>
      <p:sp>
        <p:nvSpPr>
          <p:cNvPr name="TextBox 68" id="68"/>
          <p:cNvSpPr txBox="true"/>
          <p:nvPr/>
        </p:nvSpPr>
        <p:spPr>
          <a:xfrm rot="0">
            <a:off x="14693763" y="4746704"/>
            <a:ext cx="2626210" cy="1144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20"/>
              </a:lnSpc>
              <a:spcBef>
                <a:spcPct val="0"/>
              </a:spcBef>
            </a:pPr>
            <a:r>
              <a:rPr lang="en-US" sz="1400" spc="-14">
                <a:solidFill>
                  <a:srgbClr val="FFFFFF"/>
                </a:solidFill>
                <a:latin typeface="Klein"/>
                <a:ea typeface="Klein"/>
                <a:cs typeface="Klein"/>
                <a:sym typeface="Klein"/>
              </a:rPr>
              <a:t>Klient otrzymuje dostęp do platformy z rabatami na siłownie, aplikacje fitness, badania czy produkty wellness.</a:t>
            </a:r>
          </a:p>
        </p:txBody>
      </p:sp>
      <p:grpSp>
        <p:nvGrpSpPr>
          <p:cNvPr name="Group 69" id="69"/>
          <p:cNvGrpSpPr/>
          <p:nvPr/>
        </p:nvGrpSpPr>
        <p:grpSpPr>
          <a:xfrm rot="0">
            <a:off x="3766467" y="1072379"/>
            <a:ext cx="6257237" cy="963329"/>
            <a:chOff x="0" y="0"/>
            <a:chExt cx="8342983" cy="1284438"/>
          </a:xfrm>
        </p:grpSpPr>
        <p:sp>
          <p:nvSpPr>
            <p:cNvPr name="AutoShape 70" id="70"/>
            <p:cNvSpPr/>
            <p:nvPr/>
          </p:nvSpPr>
          <p:spPr>
            <a:xfrm rot="0">
              <a:off x="0" y="0"/>
              <a:ext cx="1324627" cy="223120"/>
            </a:xfrm>
            <a:prstGeom prst="rect">
              <a:avLst/>
            </a:prstGeom>
            <a:solidFill>
              <a:srgbClr val="FCEA00"/>
            </a:solidFill>
          </p:spPr>
        </p:sp>
        <p:sp>
          <p:nvSpPr>
            <p:cNvPr name="TextBox 71" id="71"/>
            <p:cNvSpPr txBox="true"/>
            <p:nvPr/>
          </p:nvSpPr>
          <p:spPr>
            <a:xfrm rot="0">
              <a:off x="0" y="702162"/>
              <a:ext cx="8342983" cy="5822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692"/>
                </a:lnSpc>
              </a:pPr>
            </a:p>
          </p:txBody>
        </p:sp>
      </p:grpSp>
      <p:sp>
        <p:nvSpPr>
          <p:cNvPr name="Freeform 72" id="72"/>
          <p:cNvSpPr/>
          <p:nvPr/>
        </p:nvSpPr>
        <p:spPr>
          <a:xfrm flipH="false" flipV="false" rot="0">
            <a:off x="0" y="-573497"/>
            <a:ext cx="9026473" cy="3104504"/>
          </a:xfrm>
          <a:custGeom>
            <a:avLst/>
            <a:gdLst/>
            <a:ahLst/>
            <a:cxnLst/>
            <a:rect r="r" b="b" t="t" l="l"/>
            <a:pathLst>
              <a:path h="3104504" w="9026473">
                <a:moveTo>
                  <a:pt x="0" y="0"/>
                </a:moveTo>
                <a:lnTo>
                  <a:pt x="9026473" y="0"/>
                </a:lnTo>
                <a:lnTo>
                  <a:pt x="9026473" y="3104504"/>
                </a:lnTo>
                <a:lnTo>
                  <a:pt x="0" y="3104504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-172" r="-45878" b="-156966"/>
            </a:stretch>
          </a:blipFill>
        </p:spPr>
      </p:sp>
      <p:sp>
        <p:nvSpPr>
          <p:cNvPr name="Freeform 73" id="73"/>
          <p:cNvSpPr/>
          <p:nvPr/>
        </p:nvSpPr>
        <p:spPr>
          <a:xfrm flipH="true" flipV="true" rot="0">
            <a:off x="9314943" y="7821060"/>
            <a:ext cx="9026473" cy="3104504"/>
          </a:xfrm>
          <a:custGeom>
            <a:avLst/>
            <a:gdLst/>
            <a:ahLst/>
            <a:cxnLst/>
            <a:rect r="r" b="b" t="t" l="l"/>
            <a:pathLst>
              <a:path h="3104504" w="9026473">
                <a:moveTo>
                  <a:pt x="9026474" y="3104504"/>
                </a:moveTo>
                <a:lnTo>
                  <a:pt x="0" y="3104504"/>
                </a:lnTo>
                <a:lnTo>
                  <a:pt x="0" y="0"/>
                </a:lnTo>
                <a:lnTo>
                  <a:pt x="9026474" y="0"/>
                </a:lnTo>
                <a:lnTo>
                  <a:pt x="9026474" y="3104504"/>
                </a:lnTo>
                <a:close/>
              </a:path>
            </a:pathLst>
          </a:custGeom>
          <a:blipFill>
            <a:blip r:embed="rId18"/>
            <a:stretch>
              <a:fillRect l="0" t="-172" r="-45878" b="-156966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14F8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906299"/>
            <a:chOff x="0" y="0"/>
            <a:chExt cx="4816593" cy="287244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872441"/>
            </a:xfrm>
            <a:custGeom>
              <a:avLst/>
              <a:gdLst/>
              <a:ahLst/>
              <a:cxnLst/>
              <a:rect r="r" b="b" t="t" l="l"/>
              <a:pathLst>
                <a:path h="287244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872441"/>
                  </a:lnTo>
                  <a:lnTo>
                    <a:pt x="0" y="2872441"/>
                  </a:lnTo>
                  <a:close/>
                </a:path>
              </a:pathLst>
            </a:custGeom>
            <a:solidFill>
              <a:srgbClr val="F0F5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04775"/>
              <a:ext cx="4816593" cy="2977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5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7024491" y="6548189"/>
            <a:ext cx="5122944" cy="11906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25"/>
              </a:lnSpc>
            </a:pPr>
            <a:r>
              <a:rPr lang="en-US" b="true" sz="8500">
                <a:solidFill>
                  <a:srgbClr val="E11414"/>
                </a:solidFill>
                <a:latin typeface="Klein Bold"/>
                <a:ea typeface="Klein Bold"/>
                <a:cs typeface="Klein Bold"/>
                <a:sym typeface="Klein Bold"/>
              </a:rPr>
              <a:t>Pytania</a:t>
            </a:r>
            <a:r>
              <a:rPr lang="en-US" b="true" sz="8500">
                <a:solidFill>
                  <a:srgbClr val="000000"/>
                </a:solidFill>
                <a:latin typeface="Klein Bold"/>
                <a:ea typeface="Klein Bold"/>
                <a:cs typeface="Klein Bold"/>
                <a:sym typeface="Klein Bold"/>
              </a:rPr>
              <a:t>?</a:t>
            </a:r>
          </a:p>
        </p:txBody>
      </p:sp>
      <p:sp>
        <p:nvSpPr>
          <p:cNvPr name="AutoShape 6" id="6"/>
          <p:cNvSpPr/>
          <p:nvPr/>
        </p:nvSpPr>
        <p:spPr>
          <a:xfrm>
            <a:off x="6757369" y="8044532"/>
            <a:ext cx="5122944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7" id="7"/>
          <p:cNvSpPr/>
          <p:nvPr/>
        </p:nvSpPr>
        <p:spPr>
          <a:xfrm flipH="true" flipV="true" rot="0">
            <a:off x="-6483452" y="4685347"/>
            <a:ext cx="24771452" cy="5601653"/>
          </a:xfrm>
          <a:custGeom>
            <a:avLst/>
            <a:gdLst/>
            <a:ahLst/>
            <a:cxnLst/>
            <a:rect r="r" b="b" t="t" l="l"/>
            <a:pathLst>
              <a:path h="5601653" w="24771452">
                <a:moveTo>
                  <a:pt x="24771452" y="5601653"/>
                </a:moveTo>
                <a:lnTo>
                  <a:pt x="0" y="5601653"/>
                </a:lnTo>
                <a:lnTo>
                  <a:pt x="0" y="0"/>
                </a:lnTo>
                <a:lnTo>
                  <a:pt x="24771452" y="0"/>
                </a:lnTo>
                <a:lnTo>
                  <a:pt x="24771452" y="5601653"/>
                </a:lnTo>
                <a:close/>
              </a:path>
            </a:pathLst>
          </a:custGeom>
          <a:blipFill>
            <a:blip r:embed="rId2"/>
            <a:stretch>
              <a:fillRect l="0" t="-4440" r="0" b="-163653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757369" y="1306633"/>
            <a:ext cx="5328982" cy="3836867"/>
          </a:xfrm>
          <a:custGeom>
            <a:avLst/>
            <a:gdLst/>
            <a:ahLst/>
            <a:cxnLst/>
            <a:rect r="r" b="b" t="t" l="l"/>
            <a:pathLst>
              <a:path h="3836867" w="5328982">
                <a:moveTo>
                  <a:pt x="0" y="0"/>
                </a:moveTo>
                <a:lnTo>
                  <a:pt x="5328982" y="0"/>
                </a:lnTo>
                <a:lnTo>
                  <a:pt x="5328982" y="3836867"/>
                </a:lnTo>
                <a:lnTo>
                  <a:pt x="0" y="38368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DAGjCEyCSYc</dc:identifier>
  <dcterms:modified xsi:type="dcterms:W3CDTF">2011-08-01T06:04:30Z</dcterms:modified>
  <cp:revision>1</cp:revision>
  <dc:title>Zurich oraz Aviva – prezentacja</dc:title>
</cp:coreProperties>
</file>